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7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3" r:id="rId12"/>
    <p:sldId id="275" r:id="rId13"/>
    <p:sldId id="278" r:id="rId14"/>
    <p:sldId id="374" r:id="rId15"/>
    <p:sldId id="375" r:id="rId16"/>
    <p:sldId id="276" r:id="rId17"/>
    <p:sldId id="279" r:id="rId18"/>
    <p:sldId id="280" r:id="rId19"/>
    <p:sldId id="277" r:id="rId20"/>
    <p:sldId id="376" r:id="rId21"/>
    <p:sldId id="377" r:id="rId22"/>
    <p:sldId id="378" r:id="rId23"/>
    <p:sldId id="379" r:id="rId24"/>
    <p:sldId id="380" r:id="rId25"/>
    <p:sldId id="381" r:id="rId26"/>
    <p:sldId id="382" r:id="rId27"/>
    <p:sldId id="383" r:id="rId28"/>
    <p:sldId id="406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390" r:id="rId51"/>
    <p:sldId id="391" r:id="rId52"/>
    <p:sldId id="392" r:id="rId53"/>
    <p:sldId id="393" r:id="rId54"/>
    <p:sldId id="394" r:id="rId55"/>
    <p:sldId id="395" r:id="rId56"/>
    <p:sldId id="396" r:id="rId57"/>
    <p:sldId id="397" r:id="rId58"/>
    <p:sldId id="398" r:id="rId59"/>
    <p:sldId id="399" r:id="rId60"/>
    <p:sldId id="400" r:id="rId61"/>
    <p:sldId id="401" r:id="rId62"/>
    <p:sldId id="402" r:id="rId63"/>
    <p:sldId id="403" r:id="rId64"/>
    <p:sldId id="404" r:id="rId65"/>
    <p:sldId id="405" r:id="rId66"/>
    <p:sldId id="295" r:id="rId67"/>
    <p:sldId id="296" r:id="rId68"/>
    <p:sldId id="297" r:id="rId69"/>
    <p:sldId id="298" r:id="rId70"/>
    <p:sldId id="299" r:id="rId71"/>
    <p:sldId id="300" r:id="rId72"/>
    <p:sldId id="301" r:id="rId73"/>
    <p:sldId id="302" r:id="rId74"/>
    <p:sldId id="304" r:id="rId75"/>
    <p:sldId id="303" r:id="rId76"/>
    <p:sldId id="305" r:id="rId77"/>
    <p:sldId id="306" r:id="rId78"/>
    <p:sldId id="307" r:id="rId79"/>
    <p:sldId id="308" r:id="rId80"/>
    <p:sldId id="309" r:id="rId81"/>
    <p:sldId id="310" r:id="rId82"/>
    <p:sldId id="311" r:id="rId83"/>
    <p:sldId id="312" r:id="rId84"/>
    <p:sldId id="313" r:id="rId85"/>
    <p:sldId id="314" r:id="rId86"/>
    <p:sldId id="315" r:id="rId87"/>
    <p:sldId id="316" r:id="rId88"/>
    <p:sldId id="409" r:id="rId89"/>
    <p:sldId id="410" r:id="rId90"/>
    <p:sldId id="317" r:id="rId91"/>
    <p:sldId id="318" r:id="rId92"/>
    <p:sldId id="408" r:id="rId93"/>
    <p:sldId id="423" r:id="rId94"/>
    <p:sldId id="319" r:id="rId95"/>
    <p:sldId id="320" r:id="rId96"/>
    <p:sldId id="321" r:id="rId97"/>
    <p:sldId id="322" r:id="rId98"/>
    <p:sldId id="323" r:id="rId99"/>
    <p:sldId id="324" r:id="rId100"/>
    <p:sldId id="325" r:id="rId101"/>
    <p:sldId id="326" r:id="rId102"/>
    <p:sldId id="411" r:id="rId103"/>
    <p:sldId id="327" r:id="rId104"/>
    <p:sldId id="328" r:id="rId105"/>
    <p:sldId id="329" r:id="rId106"/>
    <p:sldId id="330" r:id="rId107"/>
    <p:sldId id="331" r:id="rId108"/>
    <p:sldId id="332" r:id="rId109"/>
    <p:sldId id="333" r:id="rId110"/>
    <p:sldId id="334" r:id="rId111"/>
    <p:sldId id="335" r:id="rId112"/>
    <p:sldId id="336" r:id="rId113"/>
    <p:sldId id="337" r:id="rId114"/>
    <p:sldId id="338" r:id="rId115"/>
    <p:sldId id="339" r:id="rId116"/>
    <p:sldId id="341" r:id="rId117"/>
    <p:sldId id="340" r:id="rId118"/>
    <p:sldId id="342" r:id="rId119"/>
    <p:sldId id="343" r:id="rId120"/>
    <p:sldId id="344" r:id="rId121"/>
    <p:sldId id="345" r:id="rId122"/>
    <p:sldId id="359" r:id="rId123"/>
    <p:sldId id="360" r:id="rId124"/>
    <p:sldId id="355" r:id="rId125"/>
    <p:sldId id="361" r:id="rId126"/>
    <p:sldId id="362" r:id="rId127"/>
    <p:sldId id="346" r:id="rId128"/>
    <p:sldId id="347" r:id="rId129"/>
    <p:sldId id="348" r:id="rId130"/>
    <p:sldId id="354" r:id="rId131"/>
    <p:sldId id="349" r:id="rId132"/>
    <p:sldId id="350" r:id="rId133"/>
    <p:sldId id="351" r:id="rId134"/>
    <p:sldId id="352" r:id="rId135"/>
    <p:sldId id="353" r:id="rId136"/>
    <p:sldId id="356" r:id="rId137"/>
    <p:sldId id="357" r:id="rId138"/>
    <p:sldId id="358" r:id="rId139"/>
    <p:sldId id="363" r:id="rId140"/>
    <p:sldId id="364" r:id="rId141"/>
    <p:sldId id="365" r:id="rId142"/>
    <p:sldId id="366" r:id="rId143"/>
    <p:sldId id="367" r:id="rId144"/>
    <p:sldId id="368" r:id="rId145"/>
    <p:sldId id="369" r:id="rId146"/>
    <p:sldId id="370" r:id="rId147"/>
    <p:sldId id="371" r:id="rId148"/>
    <p:sldId id="372" r:id="rId149"/>
    <p:sldId id="412" r:id="rId150"/>
    <p:sldId id="413" r:id="rId151"/>
    <p:sldId id="414" r:id="rId152"/>
    <p:sldId id="415" r:id="rId153"/>
    <p:sldId id="416" r:id="rId154"/>
    <p:sldId id="417" r:id="rId155"/>
    <p:sldId id="419" r:id="rId156"/>
    <p:sldId id="418" r:id="rId157"/>
    <p:sldId id="420" r:id="rId158"/>
    <p:sldId id="421" r:id="rId159"/>
    <p:sldId id="422" r:id="rId160"/>
    <p:sldId id="424" r:id="rId161"/>
    <p:sldId id="425" r:id="rId162"/>
    <p:sldId id="426" r:id="rId163"/>
    <p:sldId id="428" r:id="rId164"/>
    <p:sldId id="429" r:id="rId165"/>
    <p:sldId id="387" r:id="rId166"/>
    <p:sldId id="430" r:id="rId167"/>
    <p:sldId id="431" r:id="rId168"/>
    <p:sldId id="432" r:id="rId169"/>
    <p:sldId id="433" r:id="rId170"/>
    <p:sldId id="434" r:id="rId171"/>
    <p:sldId id="373" r:id="rId1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7" autoAdjust="0"/>
    <p:restoredTop sz="94660"/>
  </p:normalViewPr>
  <p:slideViewPr>
    <p:cSldViewPr snapToGrid="0">
      <p:cViewPr varScale="1">
        <p:scale>
          <a:sx n="91" d="100"/>
          <a:sy n="91" d="100"/>
        </p:scale>
        <p:origin x="63" y="6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77" d="100"/>
          <a:sy n="77" d="100"/>
        </p:scale>
        <p:origin x="2796" y="2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viewProps" Target="viewProps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77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326639-5AB8-4739-B4F0-986930DE28E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ECAFD6-32CC-44DF-B7D6-8CE39AF7BE87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8BCF1B-E352-4CBE-8F37-DA2840CD8F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11CF21-7066-4048-BA05-8B30447D0CA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7FD7C8-2ACD-478C-9407-CFA0F81B7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8366449"/>
            <a:ext cx="3335662" cy="777551"/>
          </a:xfrm>
          <a:prstGeom prst="rect">
            <a:avLst/>
          </a:prstGeom>
          <a:effectLst>
            <a:glow rad="279400">
              <a:schemeClr val="accent1">
                <a:alpha val="41000"/>
              </a:schemeClr>
            </a:glow>
          </a:effectLst>
        </p:spPr>
      </p:pic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8275CD7-CA86-409B-B2E2-559EA91A9A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6724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521B2-DEF0-4076-BFB2-B8E7E2084F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C0DFF1-1A7C-46A9-8984-8A8EFC00D1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2DC208-FBBB-4EF4-9A31-342C6995E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D9977-A56D-4EB8-975C-A49789A870BD}" type="datetimeFigureOut">
              <a:rPr lang="en-US" smtClean="0"/>
              <a:t>5/7/2019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6EDE7-A5B0-45F4-B365-EC81AD63B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F3D03-175F-4D63-AC74-0AC633EC4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FCABE-461B-4009-AF39-1311D7C592B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FF37FC-BCCA-4290-B90F-CD24EDEAE4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73206"/>
            <a:ext cx="9174480" cy="167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E84F07-DEB8-4F23-9F5C-5EFD95961D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356350"/>
            <a:ext cx="2743201" cy="34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387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D3DBB-2046-4DA1-8BE5-06934133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182463-2F8E-4871-999C-F529AB63C4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10CEBA-06A2-413F-8F68-834C4AF63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D9977-A56D-4EB8-975C-A49789A870BD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972B43-0839-436F-8D0E-87A7DDC57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16450-877A-4D18-94BA-F1CB7EC96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FCABE-461B-4009-AF39-1311D7C592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55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BE4C5A-27BA-43E9-8DEC-D081303B99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730E0B-6515-443E-8EE3-F3EF1A4E62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502986-0070-44AF-B1FE-3E9E06839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D9977-A56D-4EB8-975C-A49789A870BD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E7C90-48F3-404C-8A4A-F4664B10E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8F0A8-3985-4A42-A15B-EA28B8E93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FCABE-461B-4009-AF39-1311D7C592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472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3E29B-C9AB-41C9-98A8-BF5AC1D83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65558-E4DD-4D8C-9A1C-445598081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3D4D5-2F09-4CAE-A99E-BE5CC197A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D9977-A56D-4EB8-975C-A49789A870BD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1366D-0BB4-43BD-B5D1-E927991C9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C0BE16-8EF0-4FD2-A5F2-7EA4B37DC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FCABE-461B-4009-AF39-1311D7C592B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C09606-9DC2-48C6-9F97-215CB16CF6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380162"/>
            <a:ext cx="2743201" cy="34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05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2AD54-4D2A-4130-B7C8-D520C6DC9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BAB973-51C8-430C-A9E8-C8EDC7E30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F732A-D309-4E92-A194-F4665E1EC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D9977-A56D-4EB8-975C-A49789A870BD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6F6AE-F054-444E-BF88-5B8F6BC15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135C6-AD2B-4087-9066-925E802A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FCABE-461B-4009-AF39-1311D7C592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623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A2D74-1D5E-44AC-98A7-551DE1792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68157-B700-415D-B7E9-FB34B68F81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0438F5-E0B6-42FA-A90F-DA2F83C56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E0D19C-8786-4254-A239-7518AEEFA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D9977-A56D-4EB8-975C-A49789A870BD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22DD7B-A338-484F-AE5A-C3F2AF2FB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70ACE8-A7D1-4D88-A1BA-129B32372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FCABE-461B-4009-AF39-1311D7C592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34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5FF13-E043-48DA-9A81-7649191D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94F92-1B98-42CA-BABB-E2638D3A8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DBA61-DB4A-48E2-A986-B2E98F2306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0BD70D-17A3-48CE-BAA1-FDEDC1E83C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2AEFE-77DE-40C7-9BCD-62B3E925C0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8331DE-D617-419B-99EE-DFAF8F66B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D9977-A56D-4EB8-975C-A49789A870BD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5CE749-0C9B-4A38-9548-1FFD23085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5CA19E-A90B-4D14-A516-F71AFCC8E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FCABE-461B-4009-AF39-1311D7C592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381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4B635-2E76-48CA-9A51-AE8EC31DD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AFCE6-8B1A-486A-850A-5FA5EAD33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D9977-A56D-4EB8-975C-A49789A870BD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0F66B5-09F1-497B-8BE2-555C1C992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D66152-A472-47A2-8047-6B22FCF15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FCABE-461B-4009-AF39-1311D7C592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117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69EB09-D640-4EF9-B075-5FC29EBD7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D9977-A56D-4EB8-975C-A49789A870BD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4CB1B-BCE7-48FF-95E3-C70D82B1D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7F262-A690-4092-A228-4A62591ED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FCABE-461B-4009-AF39-1311D7C592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163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CED5B-516D-429E-AC4B-ED018CD6D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AAFD9-10DF-4CE6-9DB9-375007BC0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81B91-1487-4B91-9252-3A51F6BFE2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2CA67C-1A26-4846-BF7C-E4010B41B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D9977-A56D-4EB8-975C-A49789A870BD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826DF7-ACF5-4CAC-BC2E-0CA7A0890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A6CA1-503D-4584-844F-CB73918DE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FCABE-461B-4009-AF39-1311D7C592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316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A0111-4A43-4853-AA89-5B63D3ADF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28E460-32E7-4A36-8FBA-E0AD9F1229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BE205-139B-4C4E-A188-F6B0591EA1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EC68A4-CEDC-4D6B-9F31-821038664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D9977-A56D-4EB8-975C-A49789A870BD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BF9EB1-24EA-49B5-9464-79B2C90C7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494C0F-A7DB-4EFD-BB21-0D6853589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FCABE-461B-4009-AF39-1311D7C592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273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8B3C59-35FD-49F8-9988-C34E228D5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3E11AF-CB7D-4ED6-97B6-853264F83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C39E0-F04A-47A1-BE52-69CCA90B59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D9977-A56D-4EB8-975C-A49789A870BD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53B0A-120B-46A7-988F-93D3A6B96B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707F7-1550-4448-83E3-AEA8DB2953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FCABE-461B-4009-AF39-1311D7C592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25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google.com/imgres?imgurl=https%3A%2F%2Fwww.examcollection.com%2Fdesign%2Fwikipic%2F88.jpg&amp;imgrefurl=https%3A%2F%2Fwww.examcollection.com%2Fcertification-training%2Fnetwork-plus-comparing-osi-and-tcp-model.html&amp;docid=KmffMdYt3bD_yM&amp;tbnid=ciHeV_jXl3nC2M%3A&amp;vet=10ahUKEwinyoOUg-7hAhVCuVkKHe3kAEcQMwhDKAowCg..i&amp;w=300&amp;h=213&amp;bih=589&amp;biw=1000&amp;q=Compare%20OSI%20and%20TCP%2FIP%20models&amp;ved=0ahUKEwinyoOUg-7hAhVCuVkKHe3kAEcQMwhDKAowCg&amp;iact=mrc&amp;uact=8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www.google.com/imgres?imgurl=https%3A%2F%2Fwww.geeksforgeeks.org%2Fwp-content%2Fuploads%2Fgq%2F2017%2F02%2FDNS_2.png&amp;imgrefurl=https%3A%2F%2Fwww.geeksforgeeks.org%2Fdns-domain-name-server%2F&amp;docid=Fu1fL2errAyDZM&amp;tbnid=ScLz2K-1RCFQjM%3A&amp;vet=10ahUKEwiu8MmRxIniAhWrl-AKHd1IDfYQMwhDKAQwBA..i&amp;w=665&amp;h=261&amp;bih=589&amp;biw=1000&amp;q=dns%20definition%20computer%20science&amp;ved=0ahUKEwiu8MmRxIniAhWrl-AKHd1IDfYQMwhDKAQwBA&amp;iact=mrc&amp;uact=8" TargetMode="Externa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searchmobilecomputing.techtarget.com/definition/wireless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google.com/imgres?imgurl=https%3A%2F%2Fwww.victronenergy.com%2Fblog%2Fwp-content%2Fuploads%2Fsites%2F10%2Fsb-instagram-feed-images%2F38097576_698302870520553_3273747175363837952_nfull.jpg&amp;imgrefurl=https%3A%2F%2Fwww.victronenergy.com%2Fblog%2F2016%2F12%2F12%2Fccgx-v2-00-ess-and-many-more-improvements%2F&amp;docid=ME8gZiiVNbQMCM&amp;tbnid=E20JaHJb7XeEKM%3A&amp;vet=10ahUKEwjErIfZ4fjhAhVXu54KHb-iBnUQMwhHKAkwCQ..i&amp;w=640&amp;h=639&amp;bih=570&amp;biw=968&amp;q=ess%20network%20diagram&amp;ved=0ahUKEwjErIfZ4fjhAhVXu54KHb-iBnUQMwhHKAkwCQ&amp;iact=mrc&amp;uact=8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2943DFB-1ECA-444F-960C-49E3FCEFD2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02366"/>
            <a:ext cx="9144000" cy="3976805"/>
          </a:xfrm>
        </p:spPr>
        <p:txBody>
          <a:bodyPr>
            <a:noAutofit/>
          </a:bodyPr>
          <a:lstStyle/>
          <a:p>
            <a:r>
              <a:rPr lang="en-US" sz="6600" b="1" dirty="0">
                <a:solidFill>
                  <a:schemeClr val="accent1"/>
                </a:solidFill>
              </a:rPr>
              <a:t>ICND-1  100-105 Training</a:t>
            </a:r>
          </a:p>
          <a:p>
            <a:endParaRPr lang="en-US" sz="6600" b="1" dirty="0">
              <a:solidFill>
                <a:schemeClr val="accent1"/>
              </a:solidFill>
            </a:endParaRPr>
          </a:p>
          <a:p>
            <a:r>
              <a:rPr lang="en-US" sz="1800" b="1" dirty="0">
                <a:solidFill>
                  <a:schemeClr val="accent1"/>
                </a:solidFill>
              </a:rPr>
              <a:t>By Jean A Casimir, Sr Network Engineer </a:t>
            </a:r>
          </a:p>
          <a:p>
            <a:r>
              <a:rPr lang="en-US" sz="1800" b="1" dirty="0">
                <a:solidFill>
                  <a:schemeClr val="accent1"/>
                </a:solidFill>
              </a:rPr>
              <a:t>And </a:t>
            </a:r>
          </a:p>
          <a:p>
            <a:r>
              <a:rPr lang="en-US" sz="1800" b="1" dirty="0">
                <a:solidFill>
                  <a:schemeClr val="accent1"/>
                </a:solidFill>
              </a:rPr>
              <a:t>Chief Development and Training Officer  </a:t>
            </a:r>
          </a:p>
        </p:txBody>
      </p:sp>
    </p:spTree>
    <p:extLst>
      <p:ext uri="{BB962C8B-B14F-4D97-AF65-F5344CB8AC3E}">
        <p14:creationId xmlns:p14="http://schemas.microsoft.com/office/powerpoint/2010/main" val="3886143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A562C-6BD1-47F9-B489-153D619E5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4503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TCP/IP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A7588-A475-450C-BFEA-9F85A8298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366"/>
            <a:ext cx="10515600" cy="4789597"/>
          </a:xfrm>
        </p:spPr>
        <p:txBody>
          <a:bodyPr>
            <a:normAutofit fontScale="92500" lnSpcReduction="10000"/>
          </a:bodyPr>
          <a:lstStyle/>
          <a:p>
            <a:r>
              <a:rPr lang="en-US" sz="4400" dirty="0">
                <a:solidFill>
                  <a:schemeClr val="accent1"/>
                </a:solidFill>
              </a:rPr>
              <a:t>It’s the foundation of all networking architecture.</a:t>
            </a:r>
          </a:p>
          <a:p>
            <a:r>
              <a:rPr lang="en-US" sz="4400" dirty="0">
                <a:solidFill>
                  <a:schemeClr val="accent1"/>
                </a:solidFill>
              </a:rPr>
              <a:t>OSI integrates all different vendors together within one networking model which was TCP/IP</a:t>
            </a:r>
          </a:p>
          <a:p>
            <a:r>
              <a:rPr lang="en-US" sz="4400" dirty="0">
                <a:solidFill>
                  <a:schemeClr val="accent1"/>
                </a:solidFill>
              </a:rPr>
              <a:t>Both OSI and TCP/IP became operational in the 1990s.</a:t>
            </a:r>
          </a:p>
          <a:p>
            <a:r>
              <a:rPr lang="en-US" sz="4400" dirty="0">
                <a:solidFill>
                  <a:schemeClr val="accent1"/>
                </a:solidFill>
              </a:rPr>
              <a:t>The OSI model owes its existence to the success of TCP/IP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43552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26BC4-0F6C-4B90-8D20-6A48CED45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041"/>
            <a:ext cx="10515600" cy="46771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Cisco LAN switch configurations cont’d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CCE41-664A-45BE-AA6F-ED651C5E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9752"/>
            <a:ext cx="10515600" cy="566721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Via CLI the operator is allowed to engage the switch IOS in two modes:</a:t>
            </a:r>
          </a:p>
          <a:p>
            <a:pPr marL="0" indent="0">
              <a:buNone/>
            </a:pPr>
            <a:r>
              <a:rPr lang="en-US" dirty="0"/>
              <a:t>User Mode: This mode allows you to check the switch IOS without making changes.</a:t>
            </a:r>
          </a:p>
          <a:p>
            <a:pPr marL="0" indent="0">
              <a:buNone/>
            </a:pPr>
            <a:r>
              <a:rPr lang="en-US" dirty="0"/>
              <a:t>Enable Mode: Also referred as </a:t>
            </a:r>
            <a:r>
              <a:rPr lang="en-US" b="1" u="sng" dirty="0"/>
              <a:t>privilege mode</a:t>
            </a:r>
            <a:r>
              <a:rPr lang="en-US" dirty="0"/>
              <a:t>, or </a:t>
            </a:r>
            <a:r>
              <a:rPr lang="en-US" b="1" u="sng" dirty="0"/>
              <a:t>EXEC mode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60BF6B-2A48-4B64-A908-8002534CC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41" y="3052762"/>
            <a:ext cx="897583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3632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1973A-D6BE-423E-A297-9FA2D1D69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7281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Cisco LAN switch configurations cont’d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AF798-F673-481A-A410-90A1B8956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8732"/>
            <a:ext cx="10515600" cy="57281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</a:rPr>
              <a:t>Cisco switches  has four types of memory/Storage.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RAM: DRAM: Dynamic Random-Access Memory. It is a working storage for the switch. Running configuration is stored in the RAM.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ROM: Read-Only Memory. It runs when the switch is powered up for the first time . ROM loads the IOS to RAM and then stops functioning. 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Flash-Memory: A card that is installed in the switch for backup configurations.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NVRAM: Stores the startup configuration when the switch is reloaded.</a:t>
            </a:r>
          </a:p>
        </p:txBody>
      </p:sp>
    </p:spTree>
    <p:extLst>
      <p:ext uri="{BB962C8B-B14F-4D97-AF65-F5344CB8AC3E}">
        <p14:creationId xmlns:p14="http://schemas.microsoft.com/office/powerpoint/2010/main" val="303361797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5A84C-A202-4540-AAEC-F6E39F110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7760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Firewalls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44631-F98C-42A5-94E4-156B6B0F9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2886"/>
            <a:ext cx="10515600" cy="5284077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A firewall can be either a hardware or a software on a computer.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It is a way of controlling traffic into or out of a network,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It allows traffic to exit a network, but prevents external traffic from entering the network.</a:t>
            </a:r>
          </a:p>
          <a:p>
            <a:pPr marL="0" indent="0">
              <a:buNone/>
            </a:pPr>
            <a:r>
              <a:rPr lang="en-US" sz="3600" b="1" dirty="0">
                <a:solidFill>
                  <a:schemeClr val="accent1"/>
                </a:solidFill>
              </a:rPr>
              <a:t>Desktop firewalls: </a:t>
            </a:r>
            <a:r>
              <a:rPr lang="en-US" sz="3600" dirty="0">
                <a:solidFill>
                  <a:schemeClr val="accent1"/>
                </a:solidFill>
              </a:rPr>
              <a:t>Software applications installed on a computer.</a:t>
            </a:r>
          </a:p>
          <a:p>
            <a:pPr marL="0" indent="0">
              <a:buNone/>
            </a:pPr>
            <a:r>
              <a:rPr lang="en-US" sz="3600" b="1" dirty="0">
                <a:solidFill>
                  <a:schemeClr val="accent1"/>
                </a:solidFill>
              </a:rPr>
              <a:t>Network firewalls: </a:t>
            </a:r>
            <a:r>
              <a:rPr lang="en-US" sz="3600" dirty="0">
                <a:solidFill>
                  <a:schemeClr val="accent1"/>
                </a:solidFill>
              </a:rPr>
              <a:t>Purpose-built devices that are installed at ingress and egress points of a network.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54837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E8C92-4008-46F7-8E12-6017AF124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5192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Review Questions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5B8E2-491B-41F0-B4DB-754F0C017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5930"/>
            <a:ext cx="10515600" cy="59120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1- Define the following modes: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Configuration mode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User mode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Enable mode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2- What is the function of each LED in the LAN switch?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3- What are the four types of memory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4- What are the three ways the switch can be accessed?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5- Create a diagram showing a LAN switch connected to three PCs</a:t>
            </a:r>
          </a:p>
        </p:txBody>
      </p:sp>
    </p:spTree>
    <p:extLst>
      <p:ext uri="{BB962C8B-B14F-4D97-AF65-F5344CB8AC3E}">
        <p14:creationId xmlns:p14="http://schemas.microsoft.com/office/powerpoint/2010/main" val="94407972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5744B-6CF2-4E74-87B5-2E9CDB796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1379"/>
            <a:ext cx="10515600" cy="656897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How to configure an Ethernet Switch?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D4D38-6BD7-4175-A550-16ACFF940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4401"/>
            <a:ext cx="10515600" cy="60329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SOHO (Small Office Home Office) all LAN switches are operation and functional. ( Plug and play)</a:t>
            </a:r>
          </a:p>
          <a:p>
            <a:pPr marL="0" indent="0">
              <a:buNone/>
            </a:pPr>
            <a:r>
              <a:rPr lang="en-US" dirty="0"/>
              <a:t>For large enterprises, it necessary to configure switches .</a:t>
            </a:r>
          </a:p>
          <a:p>
            <a:pPr marL="0" indent="0">
              <a:buNone/>
            </a:pPr>
            <a:r>
              <a:rPr lang="en-US" dirty="0"/>
              <a:t>When configure a switch, it needs to be protected.</a:t>
            </a:r>
          </a:p>
          <a:p>
            <a:pPr marL="0" indent="0">
              <a:buNone/>
            </a:pPr>
            <a:r>
              <a:rPr lang="en-US" dirty="0"/>
              <a:t>When configure a switch , we need to limit access to the CLI.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FFEEFE-E6BE-4BEC-9255-B1B80ADCC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10455"/>
            <a:ext cx="9464627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176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DEECF-9556-49DA-8B91-BA551FCC9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876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How to configure an Ethernet Switch? Cont’d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2B9D8-2641-45AB-986B-AC3928D10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7462"/>
            <a:ext cx="10515600" cy="51995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FF0000"/>
                </a:solidFill>
              </a:rPr>
              <a:t>Configuring a password for Console: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Switch&gt; </a:t>
            </a:r>
            <a:r>
              <a:rPr lang="en-US" sz="3600" b="1" dirty="0">
                <a:solidFill>
                  <a:schemeClr val="accent1"/>
                </a:solidFill>
              </a:rPr>
              <a:t>enable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Switch# </a:t>
            </a:r>
            <a:r>
              <a:rPr lang="en-US" sz="3600" b="1" dirty="0">
                <a:solidFill>
                  <a:schemeClr val="accent1"/>
                </a:solidFill>
              </a:rPr>
              <a:t>configure terminal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Switch (config)# </a:t>
            </a:r>
            <a:r>
              <a:rPr lang="en-US" sz="3600" b="1" dirty="0">
                <a:solidFill>
                  <a:schemeClr val="accent1"/>
                </a:solidFill>
              </a:rPr>
              <a:t>enable secret cisco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Switch (config)#</a:t>
            </a:r>
            <a:r>
              <a:rPr lang="en-US" sz="3600" b="1" dirty="0">
                <a:solidFill>
                  <a:schemeClr val="accent1"/>
                </a:solidFill>
              </a:rPr>
              <a:t>hostname GTPS-LAN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GTPS-LAN (config)# </a:t>
            </a:r>
            <a:r>
              <a:rPr lang="en-US" sz="3600" b="1" dirty="0">
                <a:solidFill>
                  <a:schemeClr val="accent1"/>
                </a:solidFill>
              </a:rPr>
              <a:t>line console 0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GTPS-LAN (config-line)# </a:t>
            </a:r>
            <a:r>
              <a:rPr lang="en-US" sz="3600" b="1" dirty="0">
                <a:solidFill>
                  <a:schemeClr val="accent1"/>
                </a:solidFill>
              </a:rPr>
              <a:t>password </a:t>
            </a:r>
            <a:r>
              <a:rPr lang="en-US" sz="3600" b="1" dirty="0" err="1">
                <a:solidFill>
                  <a:schemeClr val="accent1"/>
                </a:solidFill>
              </a:rPr>
              <a:t>foodguy</a:t>
            </a:r>
            <a:endParaRPr lang="en-US" sz="36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GTPS-LAN (config-line)# </a:t>
            </a:r>
            <a:r>
              <a:rPr lang="en-US" sz="3600" b="1" dirty="0">
                <a:solidFill>
                  <a:schemeClr val="accent1"/>
                </a:solidFill>
              </a:rPr>
              <a:t>login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GTPS-LAN (config-line)# </a:t>
            </a:r>
            <a:r>
              <a:rPr lang="en-US" sz="3600" b="1" dirty="0">
                <a:solidFill>
                  <a:schemeClr val="accent1"/>
                </a:solidFill>
              </a:rPr>
              <a:t>exit.</a:t>
            </a:r>
          </a:p>
        </p:txBody>
      </p:sp>
    </p:spTree>
    <p:extLst>
      <p:ext uri="{BB962C8B-B14F-4D97-AF65-F5344CB8AC3E}">
        <p14:creationId xmlns:p14="http://schemas.microsoft.com/office/powerpoint/2010/main" val="236380608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64E21-BD60-4210-ADE6-55B9C8804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593"/>
            <a:ext cx="10515600" cy="65689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How to configure an Ethernet Switch? Cont’d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050A3-77B4-48A5-9BBF-D7B2F13A9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98786"/>
            <a:ext cx="10515600" cy="537817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FF0000"/>
                </a:solidFill>
              </a:rPr>
              <a:t>Configuring a password for telnet: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</a:rPr>
              <a:t>Switch&gt; </a:t>
            </a:r>
            <a:r>
              <a:rPr lang="en-US" sz="3200" b="1" dirty="0">
                <a:solidFill>
                  <a:schemeClr val="accent1"/>
                </a:solidFill>
              </a:rPr>
              <a:t>enable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</a:rPr>
              <a:t>Switch# </a:t>
            </a:r>
            <a:r>
              <a:rPr lang="en-US" sz="3200" b="1" dirty="0">
                <a:solidFill>
                  <a:schemeClr val="accent1"/>
                </a:solidFill>
              </a:rPr>
              <a:t>configure terminal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</a:rPr>
              <a:t>Switch (config)# </a:t>
            </a:r>
            <a:r>
              <a:rPr lang="en-US" sz="3200" b="1" dirty="0">
                <a:solidFill>
                  <a:schemeClr val="accent1"/>
                </a:solidFill>
              </a:rPr>
              <a:t>enable secret cisco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</a:rPr>
              <a:t>Switch (config)# </a:t>
            </a:r>
            <a:r>
              <a:rPr lang="en-US" sz="3200" b="1" dirty="0">
                <a:solidFill>
                  <a:schemeClr val="accent1"/>
                </a:solidFill>
              </a:rPr>
              <a:t>hostname GTPS-LAN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</a:rPr>
              <a:t>GTPS-LAN (config)# </a:t>
            </a:r>
            <a:r>
              <a:rPr lang="en-US" sz="3200" b="1" dirty="0">
                <a:solidFill>
                  <a:schemeClr val="accent1"/>
                </a:solidFill>
              </a:rPr>
              <a:t>line </a:t>
            </a:r>
            <a:r>
              <a:rPr lang="en-US" sz="3200" b="1" dirty="0" err="1">
                <a:solidFill>
                  <a:schemeClr val="accent1"/>
                </a:solidFill>
              </a:rPr>
              <a:t>vty</a:t>
            </a:r>
            <a:r>
              <a:rPr lang="en-US" sz="3200" b="1" dirty="0">
                <a:solidFill>
                  <a:schemeClr val="accent1"/>
                </a:solidFill>
              </a:rPr>
              <a:t> 0 15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</a:rPr>
              <a:t>GTPS-LAN (config-line)# </a:t>
            </a:r>
            <a:r>
              <a:rPr lang="en-US" sz="3200" b="1" dirty="0">
                <a:solidFill>
                  <a:schemeClr val="accent1"/>
                </a:solidFill>
              </a:rPr>
              <a:t>password amour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</a:rPr>
              <a:t>GTPS-LAN (config-line)# </a:t>
            </a:r>
            <a:r>
              <a:rPr lang="en-US" sz="3200" b="1" dirty="0">
                <a:solidFill>
                  <a:schemeClr val="accent1"/>
                </a:solidFill>
              </a:rPr>
              <a:t>login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</a:rPr>
              <a:t>GTPS-LAN (config-line)# </a:t>
            </a:r>
            <a:r>
              <a:rPr lang="en-US" sz="3200" b="1" dirty="0">
                <a:solidFill>
                  <a:schemeClr val="accent1"/>
                </a:solidFill>
              </a:rPr>
              <a:t>end.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GTPS-LAN#</a:t>
            </a:r>
          </a:p>
        </p:txBody>
      </p:sp>
    </p:spTree>
    <p:extLst>
      <p:ext uri="{BB962C8B-B14F-4D97-AF65-F5344CB8AC3E}">
        <p14:creationId xmlns:p14="http://schemas.microsoft.com/office/powerpoint/2010/main" val="142068544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81005-FE6A-4268-B347-2F1B9A4DF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1316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Reducing </a:t>
            </a:r>
            <a:r>
              <a:rPr lang="en-US" sz="5400" b="1" dirty="0" err="1">
                <a:solidFill>
                  <a:srgbClr val="FF0000"/>
                </a:solidFill>
              </a:rPr>
              <a:t>Vulnarabilities</a:t>
            </a:r>
            <a:r>
              <a:rPr lang="en-US" sz="5400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FA37B-6ABC-429E-B5BE-D12E06523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0524"/>
            <a:ext cx="10515600" cy="5136439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Improve our security consists of conducting a thorough assessment regularly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Addressing any vulnerabilities in your network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Develop a security policy.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Keep the network architecture simple.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It should be clear and understood by all to whom it applies.</a:t>
            </a:r>
          </a:p>
        </p:txBody>
      </p:sp>
    </p:spTree>
    <p:extLst>
      <p:ext uri="{BB962C8B-B14F-4D97-AF65-F5344CB8AC3E}">
        <p14:creationId xmlns:p14="http://schemas.microsoft.com/office/powerpoint/2010/main" val="19171818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F0AA9-0438-4037-8217-64746355E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103"/>
            <a:ext cx="10515600" cy="667407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AAA Authentication Servers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6BE46-EF80-49E5-9175-68A2A5145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2510"/>
            <a:ext cx="10515600" cy="612753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AAA Overview:</a:t>
            </a:r>
          </a:p>
          <a:p>
            <a:r>
              <a:rPr lang="en-US" dirty="0">
                <a:solidFill>
                  <a:schemeClr val="accent1"/>
                </a:solidFill>
              </a:rPr>
              <a:t>Authentication, authorization and accounting (AAA) provides flexibility and modular solution for controlling access to the network.</a:t>
            </a:r>
          </a:p>
          <a:p>
            <a:r>
              <a:rPr lang="en-US" dirty="0">
                <a:solidFill>
                  <a:schemeClr val="accent1"/>
                </a:solidFill>
              </a:rPr>
              <a:t> are the framework that controls and monitors network access</a:t>
            </a:r>
          </a:p>
          <a:p>
            <a:r>
              <a:rPr lang="en-US" dirty="0">
                <a:solidFill>
                  <a:schemeClr val="accent1"/>
                </a:solidFill>
              </a:rPr>
              <a:t>Act as a central storage device to validate usernames and passwords.</a:t>
            </a:r>
          </a:p>
          <a:p>
            <a:r>
              <a:rPr lang="en-US" dirty="0">
                <a:solidFill>
                  <a:schemeClr val="accent1"/>
                </a:solidFill>
              </a:rPr>
              <a:t>The current standard by which devices communicate with an AAA server is the Remote Authentication Dial-In User Service (RADIUS).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89750-D049-420E-8331-B4EF5991F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181" y="4099035"/>
            <a:ext cx="7262647" cy="218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3874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4F260-C69F-462E-8E35-482B23AEB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6572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The Banner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FBEBB-24EC-43BD-BD9F-95313FDF8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1698"/>
            <a:ext cx="10515600" cy="58963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chemeClr val="accent1"/>
                </a:solidFill>
              </a:rPr>
              <a:t>Banner:</a:t>
            </a:r>
            <a:r>
              <a:rPr lang="en-US" sz="3200" dirty="0">
                <a:solidFill>
                  <a:schemeClr val="accent1"/>
                </a:solidFill>
              </a:rPr>
              <a:t> a message to an operator who is accessing the switch via console, Telnet or SSH.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</a:rPr>
              <a:t>These are texts that will appear on the screen.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</a:rPr>
              <a:t>Three types of banners: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Message of the day (MOTD) which is the banner text that appear before the login prompt.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Login: The banner text that is shown after the MOTD and before the login prompt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Exec: The banner text that appears after the login prompt has been provided. </a:t>
            </a:r>
          </a:p>
        </p:txBody>
      </p:sp>
    </p:spTree>
    <p:extLst>
      <p:ext uri="{BB962C8B-B14F-4D97-AF65-F5344CB8AC3E}">
        <p14:creationId xmlns:p14="http://schemas.microsoft.com/office/powerpoint/2010/main" val="1508316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D220E-63B8-4E73-95E1-DB108BC4A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4172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OSI and TCP/IP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02F62-6BAE-47F6-A3B7-6D1507811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1187"/>
            <a:ext cx="10515600" cy="4246180"/>
          </a:xfrm>
        </p:spPr>
        <p:txBody>
          <a:bodyPr/>
          <a:lstStyle/>
          <a:p>
            <a:r>
              <a:rPr lang="en-US" sz="4400" dirty="0">
                <a:solidFill>
                  <a:schemeClr val="accent1"/>
                </a:solidFill>
              </a:rPr>
              <a:t>OSI model : Seven layers</a:t>
            </a:r>
          </a:p>
          <a:p>
            <a:r>
              <a:rPr lang="en-US" sz="4400" dirty="0">
                <a:solidFill>
                  <a:schemeClr val="accent1"/>
                </a:solidFill>
              </a:rPr>
              <a:t>TCP/IP model: Four layers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7" name="Picture 3" descr="Image result for Compare OSI and TCP/IP models">
            <a:hlinkClick r:id="rId2"/>
            <a:extLst>
              <a:ext uri="{FF2B5EF4-FFF2-40B4-BE49-F238E27FC236}">
                <a16:creationId xmlns:a16="http://schemas.microsoft.com/office/drawing/2014/main" id="{F03A03B3-0AC2-4B90-A108-2F051C2C7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93" y="2663359"/>
            <a:ext cx="8982635" cy="311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61043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27C7-4350-4CBC-B90E-E61A608FF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9937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Logging Synchronous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24B4E-8E90-4CFC-B92F-A5E37F90D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0166"/>
            <a:ext cx="10515600" cy="5246797"/>
          </a:xfrm>
        </p:spPr>
        <p:txBody>
          <a:bodyPr/>
          <a:lstStyle/>
          <a:p>
            <a:pPr marL="0" indent="0">
              <a:buNone/>
            </a:pPr>
            <a:r>
              <a:rPr lang="en-US" sz="3600" b="1" u="sng" dirty="0">
                <a:solidFill>
                  <a:schemeClr val="accent1"/>
                </a:solidFill>
              </a:rPr>
              <a:t>Logging Synchronous </a:t>
            </a:r>
            <a:r>
              <a:rPr lang="en-US" sz="3600" dirty="0">
                <a:solidFill>
                  <a:schemeClr val="accent1"/>
                </a:solidFill>
              </a:rPr>
              <a:t>command disables the display of annoying incoming messages from the system.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This is the default settings display of all Cisco LAN switches.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Using above command will result in a more “user-friendly” user interface.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3685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64130-0EC8-40E6-AF20-2E50E7267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870"/>
            <a:ext cx="10515600" cy="430923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The Exec-Timeout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DBBEC-441F-4BDF-BBCC-B8945C2ED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6234"/>
            <a:ext cx="10515600" cy="54307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accent1"/>
                </a:solidFill>
              </a:rPr>
              <a:t>Exec-Timeout:</a:t>
            </a:r>
            <a:r>
              <a:rPr lang="en-US" sz="3600" dirty="0">
                <a:solidFill>
                  <a:schemeClr val="accent1"/>
                </a:solidFill>
              </a:rPr>
              <a:t> Allows the network operator to have unlimited time with the switch.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It is another way to stream user interface with the switch console.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By default every LAN switch automatically removes all connections after 5 min of inactive use.</a:t>
            </a:r>
          </a:p>
        </p:txBody>
      </p:sp>
    </p:spTree>
    <p:extLst>
      <p:ext uri="{BB962C8B-B14F-4D97-AF65-F5344CB8AC3E}">
        <p14:creationId xmlns:p14="http://schemas.microsoft.com/office/powerpoint/2010/main" val="260432505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59984-F139-44D3-9FAF-1906BF93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8765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VLAN and IP address Configurations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F7D62-B59D-4D9A-8C7A-89C068B7E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0014"/>
            <a:ext cx="10515600" cy="5146949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Layer 2 switches only read frames for filtering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They don’t look at the Network Layer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By default switches forward all broadcasts.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VLANs create smaller broadcast domains at layer 2.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VLAN allows the network operator to create multiple IP network groups within one LAN switch.</a:t>
            </a:r>
          </a:p>
        </p:txBody>
      </p:sp>
    </p:spTree>
    <p:extLst>
      <p:ext uri="{BB962C8B-B14F-4D97-AF65-F5344CB8AC3E}">
        <p14:creationId xmlns:p14="http://schemas.microsoft.com/office/powerpoint/2010/main" val="127844863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ADE17-F633-4C53-9E40-AB40D8E76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717"/>
            <a:ext cx="10515600" cy="58332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VLAN and IP address Configurations cont’d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E34B2-FCD2-4EEF-89CD-6A5D60028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4042"/>
            <a:ext cx="10515600" cy="5372921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The following diagram illustrates 2 switches with 2 VLAN interfaces each.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The switch administrator will need to activate the VLAN interface and assign the IP address to each SVI (Switched Virtual Interface)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D643C-03AD-4F76-8BD6-EC3D5337C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097" y="3429000"/>
            <a:ext cx="4629806" cy="3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16087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E5185-920E-4674-B2E1-BB1BCF545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657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VLAN and IP address Configurations cont’d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9816C-9ED0-48F6-B95E-BDA8F0DE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2055"/>
            <a:ext cx="10515600" cy="51049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accent1"/>
                </a:solidFill>
              </a:rPr>
              <a:t>Four step process to configure VLAN Interface (SVI):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From global config mode: </a:t>
            </a:r>
            <a:r>
              <a:rPr lang="en-US" sz="3600" b="1" u="sng" dirty="0">
                <a:solidFill>
                  <a:schemeClr val="accent1"/>
                </a:solidFill>
              </a:rPr>
              <a:t>VLAN 10 </a:t>
            </a:r>
            <a:r>
              <a:rPr lang="en-US" sz="3600" dirty="0">
                <a:solidFill>
                  <a:schemeClr val="accent1"/>
                </a:solidFill>
              </a:rPr>
              <a:t>followed by </a:t>
            </a:r>
            <a:r>
              <a:rPr lang="en-US" sz="3600" b="1" u="sng" dirty="0">
                <a:solidFill>
                  <a:schemeClr val="accent1"/>
                </a:solidFill>
              </a:rPr>
              <a:t>interface vlan10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Assign IP address:  type in </a:t>
            </a:r>
            <a:r>
              <a:rPr lang="en-US" sz="3600" b="1" u="sng" dirty="0" err="1">
                <a:solidFill>
                  <a:schemeClr val="accent1"/>
                </a:solidFill>
              </a:rPr>
              <a:t>ip</a:t>
            </a:r>
            <a:r>
              <a:rPr lang="en-US" sz="3600" b="1" u="sng" dirty="0">
                <a:solidFill>
                  <a:schemeClr val="accent1"/>
                </a:solidFill>
              </a:rPr>
              <a:t> address mask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Type in : </a:t>
            </a:r>
            <a:r>
              <a:rPr lang="en-US" sz="3600" b="1" u="sng" dirty="0">
                <a:solidFill>
                  <a:schemeClr val="accent1"/>
                </a:solidFill>
              </a:rPr>
              <a:t>no shutdown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To configure a default gateway: </a:t>
            </a:r>
            <a:r>
              <a:rPr lang="en-US" sz="3600" b="1" u="sng" dirty="0" err="1">
                <a:solidFill>
                  <a:schemeClr val="accent1"/>
                </a:solidFill>
              </a:rPr>
              <a:t>ip</a:t>
            </a:r>
            <a:r>
              <a:rPr lang="en-US" sz="3600" b="1" u="sng" dirty="0">
                <a:solidFill>
                  <a:schemeClr val="accent1"/>
                </a:solidFill>
              </a:rPr>
              <a:t> default-gateway </a:t>
            </a:r>
            <a:r>
              <a:rPr lang="en-US" sz="3600" b="1" u="sng" dirty="0" err="1">
                <a:solidFill>
                  <a:schemeClr val="accent1"/>
                </a:solidFill>
              </a:rPr>
              <a:t>ip</a:t>
            </a:r>
            <a:r>
              <a:rPr lang="en-US" sz="3600" b="1" u="sng" dirty="0">
                <a:solidFill>
                  <a:schemeClr val="accent1"/>
                </a:solidFill>
              </a:rPr>
              <a:t>-address</a:t>
            </a:r>
          </a:p>
        </p:txBody>
      </p:sp>
    </p:spTree>
    <p:extLst>
      <p:ext uri="{BB962C8B-B14F-4D97-AF65-F5344CB8AC3E}">
        <p14:creationId xmlns:p14="http://schemas.microsoft.com/office/powerpoint/2010/main" val="200160981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0047-144F-4831-BCE9-B6BC3DFCF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8254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Switch port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0E40B-D38A-48A7-AACA-54623A202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8993"/>
            <a:ext cx="10515600" cy="51679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GTPS-LAN# </a:t>
            </a:r>
            <a:r>
              <a:rPr lang="en-US" sz="3600" b="1" dirty="0">
                <a:solidFill>
                  <a:schemeClr val="accent1"/>
                </a:solidFill>
              </a:rPr>
              <a:t>Configure terminal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GTPS-LAN(config)#</a:t>
            </a:r>
            <a:r>
              <a:rPr lang="en-US" sz="3600" b="1" dirty="0">
                <a:solidFill>
                  <a:schemeClr val="accent1"/>
                </a:solidFill>
              </a:rPr>
              <a:t>interface Ethernet1/0/1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GTPS-LAN(config-if)#</a:t>
            </a:r>
            <a:r>
              <a:rPr lang="en-US" sz="3600" b="1" dirty="0">
                <a:solidFill>
                  <a:schemeClr val="accent1"/>
                </a:solidFill>
              </a:rPr>
              <a:t>duplex full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GTPS-LAN(config-if)#</a:t>
            </a:r>
            <a:r>
              <a:rPr lang="en-US" sz="3600" b="1" dirty="0">
                <a:solidFill>
                  <a:schemeClr val="accent1"/>
                </a:solidFill>
              </a:rPr>
              <a:t>speed 100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GTPS-LAN(config-if)#</a:t>
            </a:r>
            <a:r>
              <a:rPr lang="en-US" sz="3600" b="1" dirty="0">
                <a:solidFill>
                  <a:schemeClr val="accent1"/>
                </a:solidFill>
              </a:rPr>
              <a:t>description server connection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GTPS-LAN(config-if)#</a:t>
            </a:r>
            <a:r>
              <a:rPr lang="en-US" sz="3600" b="1" dirty="0">
                <a:solidFill>
                  <a:schemeClr val="accent1"/>
                </a:solidFill>
              </a:rPr>
              <a:t>exit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GTPS-LAN(config)#</a:t>
            </a:r>
            <a:r>
              <a:rPr lang="en-US" sz="3600" b="1" dirty="0">
                <a:solidFill>
                  <a:schemeClr val="accent1"/>
                </a:solidFill>
              </a:rPr>
              <a:t>exit</a:t>
            </a:r>
          </a:p>
          <a:p>
            <a:pPr marL="0" indent="0">
              <a:buNone/>
            </a:pPr>
            <a:r>
              <a:rPr lang="en-US" sz="3600" dirty="0" err="1">
                <a:solidFill>
                  <a:schemeClr val="accent1"/>
                </a:solidFill>
              </a:rPr>
              <a:t>GTPS-LAN#</a:t>
            </a:r>
            <a:r>
              <a:rPr lang="en-US" sz="3600" b="1" dirty="0" err="1">
                <a:solidFill>
                  <a:schemeClr val="accent1"/>
                </a:solidFill>
              </a:rPr>
              <a:t>Show</a:t>
            </a:r>
            <a:r>
              <a:rPr lang="en-US" sz="3600" b="1" dirty="0">
                <a:solidFill>
                  <a:schemeClr val="accent1"/>
                </a:solidFill>
              </a:rPr>
              <a:t> interfaces status </a:t>
            </a:r>
          </a:p>
        </p:txBody>
      </p:sp>
    </p:spTree>
    <p:extLst>
      <p:ext uri="{BB962C8B-B14F-4D97-AF65-F5344CB8AC3E}">
        <p14:creationId xmlns:p14="http://schemas.microsoft.com/office/powerpoint/2010/main" val="80048769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CE57E-4EAE-48C4-9F35-A09119753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0806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Switch LAN port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2DCCA-86C4-4DAC-B505-051C9D467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6290"/>
            <a:ext cx="10515600" cy="5120673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</a:rPr>
              <a:t>Many ways to activate security in individual ports: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Each port can be assign a maximum number of MAC address.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Each port can be configured with a list of MAC address.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We can define an authorized list of devices.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48511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575B0-01DA-4992-B3EA-30F7BFA73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2489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Review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BB8DA-F495-4DFB-9C48-9CEC9BDE4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4248"/>
            <a:ext cx="10515600" cy="5162715"/>
          </a:xfrm>
        </p:spPr>
        <p:txBody>
          <a:bodyPr>
            <a:normAutofit fontScale="92500" lnSpcReduction="1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What is the process of configuring a LAN switch via Telnet?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Describe the process of creating a password for a LAN switch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What is the process of configuring a LAN switch via console?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What is the process of configuring a switch interface?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How many ways a port can be secured in a LAN switch?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What are the steps </a:t>
            </a:r>
            <a:r>
              <a:rPr lang="en-US" sz="3600" dirty="0" err="1">
                <a:solidFill>
                  <a:schemeClr val="accent1"/>
                </a:solidFill>
              </a:rPr>
              <a:t>tp</a:t>
            </a:r>
            <a:r>
              <a:rPr lang="en-US" sz="3600" dirty="0">
                <a:solidFill>
                  <a:schemeClr val="accent1"/>
                </a:solidFill>
              </a:rPr>
              <a:t> assign an IP address to an interface 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97434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8F85A-AD3F-44BC-81A4-CDF224F68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5041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IPv4 Sub-netting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35FB1-1C73-47A1-96BD-043742F58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003738"/>
            <a:ext cx="10439400" cy="51732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Sub-netting: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Allows engineers to apportion IP addresses for more efficient use.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Its purpose is to maximize the ability of a single network to carry multiple groups of IP addresses.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Sub-netting prevents wasting IP address space.</a:t>
            </a:r>
          </a:p>
          <a:p>
            <a:pPr marL="0" indent="0">
              <a:buNone/>
            </a:pPr>
            <a:r>
              <a:rPr lang="en-US" sz="3600" b="1" dirty="0">
                <a:solidFill>
                  <a:schemeClr val="accent1"/>
                </a:solidFill>
              </a:rPr>
              <a:t>Example: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If an Engineer is given a Class B address for network of 10 devices, the waste of address space is incredible</a:t>
            </a:r>
          </a:p>
        </p:txBody>
      </p:sp>
    </p:spTree>
    <p:extLst>
      <p:ext uri="{BB962C8B-B14F-4D97-AF65-F5344CB8AC3E}">
        <p14:creationId xmlns:p14="http://schemas.microsoft.com/office/powerpoint/2010/main" val="115119738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C201D-AEF6-4888-A467-E4C76E09F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1774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IPv4 Sub-netting cont’d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E0183-B595-4FA2-91B2-3D0124A11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5931"/>
            <a:ext cx="10515600" cy="5649310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This diagram below shows an example of subnetting: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** Sub-netting is short for subdivided network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A99128-5086-4300-B554-76133AC70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83" y="2170386"/>
            <a:ext cx="10576034" cy="318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747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AAC83-2EC0-4EB7-B54D-57722F612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44020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OSI and TCP/IP models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53F26-8C36-47ED-93AC-9FDE7B84A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5269"/>
            <a:ext cx="10515600" cy="514169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accent1"/>
                </a:solidFill>
              </a:rPr>
              <a:t>Application layer: Apps are located  in this layer</a:t>
            </a:r>
          </a:p>
          <a:p>
            <a:r>
              <a:rPr lang="en-US" sz="4400" dirty="0">
                <a:solidFill>
                  <a:schemeClr val="accent1"/>
                </a:solidFill>
              </a:rPr>
              <a:t>Transport layer: Provides end-to-end data delivery between Applications</a:t>
            </a:r>
          </a:p>
          <a:p>
            <a:r>
              <a:rPr lang="en-US" sz="4400" dirty="0">
                <a:solidFill>
                  <a:schemeClr val="accent1"/>
                </a:solidFill>
              </a:rPr>
              <a:t>Internet layer: It manages the delivery of information from host to host.</a:t>
            </a:r>
          </a:p>
          <a:p>
            <a:r>
              <a:rPr lang="en-US" sz="4400" dirty="0">
                <a:solidFill>
                  <a:schemeClr val="accent1"/>
                </a:solidFill>
              </a:rPr>
              <a:t>Link layer: Transmits data to individual links </a:t>
            </a:r>
          </a:p>
        </p:txBody>
      </p:sp>
    </p:spTree>
    <p:extLst>
      <p:ext uri="{BB962C8B-B14F-4D97-AF65-F5344CB8AC3E}">
        <p14:creationId xmlns:p14="http://schemas.microsoft.com/office/powerpoint/2010/main" val="44637162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2AE1-DB98-43D5-BBFC-10F6B2DF6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825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IPv4 Sub-netting cont’d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EAB60-272F-4315-830E-09BAAB9DD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3738"/>
            <a:ext cx="10515600" cy="5908050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</a:rPr>
              <a:t>All networking devices require an IP address.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An IP address identifies a device on a network.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The IP address allows frames to be delivered to any device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F609A9-7ACB-477E-81B4-E1ADFAF31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180" y="2791578"/>
            <a:ext cx="7210097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9553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F13D9-489A-48CC-8D8B-6B348ABB1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504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IPv4 Sub-netting cont’d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256E6-D325-4631-8541-923AF9CE6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0014"/>
            <a:ext cx="10515600" cy="494511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Subnet Mask: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A subnet mask is 32-bit binary number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A subnet mask contains two fields: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Network field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Host field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It indicates the range of addresses in use on a particular network.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Subnet Mask is used to determine how addresses are </a:t>
            </a:r>
            <a:r>
              <a:rPr lang="en-US" sz="3600" dirty="0" err="1">
                <a:solidFill>
                  <a:schemeClr val="accent1"/>
                </a:solidFill>
              </a:rPr>
              <a:t>subnetted</a:t>
            </a:r>
            <a:r>
              <a:rPr lang="en-US" sz="3600" dirty="0">
                <a:solidFill>
                  <a:schemeClr val="accent1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Each Class has a default subnet mask associated with it: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Class A 255.0.0.0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Class B 255.255.0.0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Class C 255.255.255.0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7535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F669A-73B1-416F-9D89-6B1495E08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682"/>
            <a:ext cx="10515600" cy="60035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IPv4 Network Classes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9915D-4DCD-4F1E-8B74-5A003279B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1220"/>
            <a:ext cx="10515600" cy="58467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IPv4 has 5 classes of addresses: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825340A-E717-439B-87F5-D34779928A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157637"/>
              </p:ext>
            </p:extLst>
          </p:nvPr>
        </p:nvGraphicFramePr>
        <p:xfrm>
          <a:off x="838200" y="1479176"/>
          <a:ext cx="6891169" cy="3098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2569">
                  <a:extLst>
                    <a:ext uri="{9D8B030D-6E8A-4147-A177-3AD203B41FA5}">
                      <a16:colId xmlns:a16="http://schemas.microsoft.com/office/drawing/2014/main" val="2722662406"/>
                    </a:ext>
                  </a:extLst>
                </a:gridCol>
                <a:gridCol w="1898725">
                  <a:extLst>
                    <a:ext uri="{9D8B030D-6E8A-4147-A177-3AD203B41FA5}">
                      <a16:colId xmlns:a16="http://schemas.microsoft.com/office/drawing/2014/main" val="3877946142"/>
                    </a:ext>
                  </a:extLst>
                </a:gridCol>
                <a:gridCol w="3409875">
                  <a:extLst>
                    <a:ext uri="{9D8B030D-6E8A-4147-A177-3AD203B41FA5}">
                      <a16:colId xmlns:a16="http://schemas.microsoft.com/office/drawing/2014/main" val="2932086283"/>
                    </a:ext>
                  </a:extLst>
                </a:gridCol>
              </a:tblGrid>
              <a:tr h="516367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Octet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930023"/>
                  </a:ext>
                </a:extLst>
              </a:tr>
              <a:tr h="516367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1-126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Unicast (large networks)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455673"/>
                  </a:ext>
                </a:extLst>
              </a:tr>
              <a:tr h="516367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128-191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Unicast (medium-sized networks)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96583"/>
                  </a:ext>
                </a:extLst>
              </a:tr>
              <a:tr h="516367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192-223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Unicast (small networks)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2117023"/>
                  </a:ext>
                </a:extLst>
              </a:tr>
              <a:tr h="516367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224-239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Multicast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332836"/>
                  </a:ext>
                </a:extLst>
              </a:tr>
              <a:tr h="516367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240-255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Experimental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964297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CF06228-EA7B-4CCD-80FC-8E8A6BBFBA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447" y="4726656"/>
            <a:ext cx="6891169" cy="186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9870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FD9BD-0588-4B19-A8F6-5280D20A9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995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IPv4 Network Classes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26B0A-2012-41E6-9F81-600C13B01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4855"/>
            <a:ext cx="10515600" cy="4972107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IPv4 has 5 Classes A, B, C, D and E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The first 3 can be assigned to a host or a device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Classes A, B and C contain </a:t>
            </a:r>
            <a:r>
              <a:rPr lang="en-US" sz="3600" b="1" u="sng" dirty="0">
                <a:solidFill>
                  <a:schemeClr val="accent1"/>
                </a:solidFill>
              </a:rPr>
              <a:t>unicast</a:t>
            </a:r>
            <a:r>
              <a:rPr lang="en-US" sz="3600" dirty="0">
                <a:solidFill>
                  <a:schemeClr val="accent1"/>
                </a:solidFill>
              </a:rPr>
              <a:t> addresses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Class D contains </a:t>
            </a:r>
            <a:r>
              <a:rPr lang="en-US" sz="3600" b="1" u="sng" dirty="0">
                <a:solidFill>
                  <a:schemeClr val="accent1"/>
                </a:solidFill>
              </a:rPr>
              <a:t>multicast</a:t>
            </a:r>
            <a:r>
              <a:rPr lang="en-US" sz="3600" dirty="0">
                <a:solidFill>
                  <a:schemeClr val="accent1"/>
                </a:solidFill>
              </a:rPr>
              <a:t> addresses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Class E are reserved for specific requirements.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The first octets are universal values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They identify  the Class of each IPv4 network.</a:t>
            </a:r>
          </a:p>
        </p:txBody>
      </p:sp>
    </p:spTree>
    <p:extLst>
      <p:ext uri="{BB962C8B-B14F-4D97-AF65-F5344CB8AC3E}">
        <p14:creationId xmlns:p14="http://schemas.microsoft.com/office/powerpoint/2010/main" val="403043027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7B00D-0A58-4DEF-AAC7-15E8C8BED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789"/>
            <a:ext cx="10515600" cy="53250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Network and Host IDs concept cont’d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2D9060-6B22-476E-A8D1-63F237246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94" y="699247"/>
            <a:ext cx="9665745" cy="4948518"/>
          </a:xfrm>
        </p:spPr>
      </p:pic>
    </p:spTree>
    <p:extLst>
      <p:ext uri="{BB962C8B-B14F-4D97-AF65-F5344CB8AC3E}">
        <p14:creationId xmlns:p14="http://schemas.microsoft.com/office/powerpoint/2010/main" val="294052299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4AC02-14A8-4BBA-A04F-B1514F6D7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844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IPv4 Network Classes- Subnetting formulas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CF7954-9AF9-442D-8C46-C8C277943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380" y="1210703"/>
            <a:ext cx="6836833" cy="5127625"/>
          </a:xfrm>
        </p:spPr>
      </p:pic>
    </p:spTree>
    <p:extLst>
      <p:ext uri="{BB962C8B-B14F-4D97-AF65-F5344CB8AC3E}">
        <p14:creationId xmlns:p14="http://schemas.microsoft.com/office/powerpoint/2010/main" val="400637427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474F2-F8BF-475B-82C2-155C90280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533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IPv4 Network Classes cont’d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7A28F8-477E-4757-8CF6-3E39F7E0A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919779"/>
            <a:ext cx="10262795" cy="5470263"/>
          </a:xfrm>
        </p:spPr>
      </p:pic>
    </p:spTree>
    <p:extLst>
      <p:ext uri="{BB962C8B-B14F-4D97-AF65-F5344CB8AC3E}">
        <p14:creationId xmlns:p14="http://schemas.microsoft.com/office/powerpoint/2010/main" val="305440713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34EF5-BDCA-46E7-B331-B113F571D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7234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Calculate the subnets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835A0-7E8B-4BFA-AAE7-8239F3822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2360"/>
            <a:ext cx="10515600" cy="5304603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A sample network layout will help you calculate how many subnets do you need.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0792B1-711E-4F8C-8D68-A4553EC63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05" y="2292331"/>
            <a:ext cx="882015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67743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9A278-EE26-470E-8893-469CB5278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8442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Addressing requirements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97B02-A085-49B9-86BB-E7C43C528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3568"/>
            <a:ext cx="10515600" cy="52033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Developing an IP addressing plan requires the following: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Determine what your needs are.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Identify and list each subnet.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Determine the proper range of IP addresses for each subnet.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How to derive the correct mask and address combination to support the number of devices.</a:t>
            </a:r>
          </a:p>
        </p:txBody>
      </p:sp>
    </p:spTree>
    <p:extLst>
      <p:ext uri="{BB962C8B-B14F-4D97-AF65-F5344CB8AC3E}">
        <p14:creationId xmlns:p14="http://schemas.microsoft.com/office/powerpoint/2010/main" val="372580681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28927-FC46-4067-AA09-066F8F6EB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0790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Review your internetwork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0CA0A-81EC-4177-9947-96DC99B31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5082"/>
            <a:ext cx="10515600" cy="51818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accent1"/>
                </a:solidFill>
              </a:rPr>
              <a:t>If it’s a newly designed LAN: 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Check the design specifications.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Check the business plan.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Check the staffing number for each site.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Check the number of devices ordered for each site.</a:t>
            </a:r>
          </a:p>
          <a:p>
            <a:pPr marL="0" indent="0">
              <a:buNone/>
            </a:pPr>
            <a:r>
              <a:rPr lang="en-US" sz="3600" b="1" dirty="0">
                <a:solidFill>
                  <a:schemeClr val="accent1"/>
                </a:solidFill>
              </a:rPr>
              <a:t>If it’s an existing LAN ( </a:t>
            </a:r>
            <a:r>
              <a:rPr lang="en-US" sz="3600" b="1" dirty="0" err="1">
                <a:solidFill>
                  <a:schemeClr val="accent1"/>
                </a:solidFill>
              </a:rPr>
              <a:t>i.e</a:t>
            </a:r>
            <a:r>
              <a:rPr lang="en-US" sz="3600" b="1" dirty="0">
                <a:solidFill>
                  <a:schemeClr val="accent1"/>
                </a:solidFill>
              </a:rPr>
              <a:t> already in ops):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Study the existing LAN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Determine their host assignments for each site. </a:t>
            </a:r>
          </a:p>
        </p:txBody>
      </p:sp>
    </p:spTree>
    <p:extLst>
      <p:ext uri="{BB962C8B-B14F-4D97-AF65-F5344CB8AC3E}">
        <p14:creationId xmlns:p14="http://schemas.microsoft.com/office/powerpoint/2010/main" val="3448364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1D2E7-6FBF-4297-B9BC-A9C97CC28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8254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OSI and TCP/IP models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3CDB7-6FEF-4892-A692-B5DD9500C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2207"/>
            <a:ext cx="10515600" cy="5204756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Data Link and Physical layer provide services to the layers above them.</a:t>
            </a:r>
          </a:p>
          <a:p>
            <a:r>
              <a:rPr lang="en-US" sz="4000" dirty="0">
                <a:solidFill>
                  <a:schemeClr val="accent1"/>
                </a:solidFill>
              </a:rPr>
              <a:t>When a device wants to send a packet to another device , that packet uses Data Link and Physical layers to deliver the packet to a router.</a:t>
            </a:r>
          </a:p>
          <a:p>
            <a:pPr marL="0" indent="0">
              <a:buNone/>
            </a:pPr>
            <a:r>
              <a:rPr lang="en-US" sz="4000" b="1" dirty="0">
                <a:solidFill>
                  <a:srgbClr val="FF0000"/>
                </a:solidFill>
              </a:rPr>
              <a:t>Encapsulation</a:t>
            </a:r>
            <a:r>
              <a:rPr lang="en-US" sz="4000" dirty="0"/>
              <a:t>: </a:t>
            </a:r>
            <a:r>
              <a:rPr lang="en-US" sz="4000" dirty="0" err="1">
                <a:solidFill>
                  <a:schemeClr val="accent1"/>
                </a:solidFill>
              </a:rPr>
              <a:t>It’the</a:t>
            </a:r>
            <a:r>
              <a:rPr lang="en-US" sz="4000" dirty="0">
                <a:solidFill>
                  <a:schemeClr val="accent1"/>
                </a:solidFill>
              </a:rPr>
              <a:t> process of combining trailers and headers to create a new entity. </a:t>
            </a:r>
          </a:p>
          <a:p>
            <a:r>
              <a:rPr lang="en-US" sz="4000" dirty="0">
                <a:solidFill>
                  <a:schemeClr val="accent1"/>
                </a:solidFill>
              </a:rPr>
              <a:t>Every time each layer does its job, there is an encapsulation process that takes place.</a:t>
            </a:r>
          </a:p>
        </p:txBody>
      </p:sp>
    </p:spTree>
    <p:extLst>
      <p:ext uri="{BB962C8B-B14F-4D97-AF65-F5344CB8AC3E}">
        <p14:creationId xmlns:p14="http://schemas.microsoft.com/office/powerpoint/2010/main" val="362541818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2A94F-4225-47F0-A50F-F2A14C6D4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168"/>
            <a:ext cx="10515600" cy="50313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Making a network design choice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DF61C-29F9-44D1-9999-298DFF600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5007"/>
            <a:ext cx="10515600" cy="572288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900" dirty="0">
                <a:solidFill>
                  <a:schemeClr val="accent1"/>
                </a:solidFill>
              </a:rPr>
              <a:t>The requirements to making a design choice are the following:</a:t>
            </a:r>
          </a:p>
          <a:p>
            <a:pPr marL="0" indent="0">
              <a:buNone/>
            </a:pPr>
            <a:r>
              <a:rPr lang="en-US" sz="3900" b="1" dirty="0">
                <a:solidFill>
                  <a:schemeClr val="accent1"/>
                </a:solidFill>
              </a:rPr>
              <a:t>1- Choosing the Network:</a:t>
            </a:r>
          </a:p>
          <a:p>
            <a:r>
              <a:rPr lang="en-US" sz="3900" dirty="0">
                <a:solidFill>
                  <a:schemeClr val="accent1"/>
                </a:solidFill>
              </a:rPr>
              <a:t>Company’s internetwork</a:t>
            </a:r>
          </a:p>
          <a:p>
            <a:r>
              <a:rPr lang="en-US" sz="3900" dirty="0">
                <a:solidFill>
                  <a:schemeClr val="accent1"/>
                </a:solidFill>
              </a:rPr>
              <a:t>Number of hosts expected</a:t>
            </a:r>
          </a:p>
          <a:p>
            <a:r>
              <a:rPr lang="en-US" sz="3900" dirty="0">
                <a:solidFill>
                  <a:schemeClr val="accent1"/>
                </a:solidFill>
              </a:rPr>
              <a:t>Expansion plans in the future </a:t>
            </a:r>
          </a:p>
          <a:p>
            <a:pPr marL="0" indent="0">
              <a:buNone/>
            </a:pPr>
            <a:r>
              <a:rPr lang="en-US" sz="3900" b="1" dirty="0">
                <a:solidFill>
                  <a:schemeClr val="accent1"/>
                </a:solidFill>
              </a:rPr>
              <a:t>2- Choosing the Mask that defines the IP address range  needed</a:t>
            </a:r>
            <a:r>
              <a:rPr lang="en-US" sz="3900" dirty="0">
                <a:solidFill>
                  <a:schemeClr val="accent1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3900" b="1" dirty="0">
                <a:solidFill>
                  <a:schemeClr val="accent1"/>
                </a:solidFill>
              </a:rPr>
              <a:t>3- Build the Subnet list</a:t>
            </a:r>
          </a:p>
          <a:p>
            <a:r>
              <a:rPr lang="en-US" sz="3900" dirty="0">
                <a:solidFill>
                  <a:schemeClr val="accent1"/>
                </a:solidFill>
              </a:rPr>
              <a:t>Subnet number or subnet ID</a:t>
            </a:r>
          </a:p>
          <a:p>
            <a:r>
              <a:rPr lang="en-US" sz="3900" dirty="0">
                <a:solidFill>
                  <a:schemeClr val="accent1"/>
                </a:solidFill>
              </a:rPr>
              <a:t>Subnet Broadcast or broadcast address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10519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40F63-3C38-48C5-A372-E2CF93852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379"/>
            <a:ext cx="10515600" cy="591671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Private IP Addresses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D7751-E380-41EB-A219-362411A0E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04626"/>
            <a:ext cx="10515600" cy="5472337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These addresses are used on private network.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These addresses are not routable through the Internet.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It creates a measure of much needed security.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It saves valuable IP address space.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Companies use private IP addresses on their inside networks.</a:t>
            </a:r>
          </a:p>
          <a:p>
            <a:pPr marL="0" indent="0">
              <a:buNone/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10881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2CB7F-C94F-432A-9567-9F69B1A23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031"/>
            <a:ext cx="10515600" cy="60780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Public IP Network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C8583-B271-4091-A02B-CA2015FBC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0838"/>
            <a:ext cx="10515600" cy="6164131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</a:rPr>
              <a:t>A public IP address is the Internet which was overrun by requests for public IP addresses.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Companies are assigned each unique Public IP addresses.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Public IP address space was exhausted due to so many requests.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ISPs were not able to assign public IP networks with unique IP addresses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CFB9AD-B32C-446C-9897-CBC4C1BEE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573" y="3850697"/>
            <a:ext cx="8068236" cy="282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9448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6420B-068F-4347-8405-654F9A7F7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577"/>
            <a:ext cx="10515600" cy="573460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Internet community solutions: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D18D0-FC58-40CB-9CE1-E1C955FDF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2278"/>
            <a:ext cx="10515600" cy="6207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chemeClr val="accent1"/>
                </a:solidFill>
              </a:rPr>
              <a:t>Three solutions to address the exhaustion of public address space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</a:p>
          <a:p>
            <a:r>
              <a:rPr lang="en-US" sz="3200" u="sng" dirty="0">
                <a:solidFill>
                  <a:schemeClr val="accent1"/>
                </a:solidFill>
              </a:rPr>
              <a:t>Network Address Translation (NAT)</a:t>
            </a:r>
          </a:p>
          <a:p>
            <a:r>
              <a:rPr lang="en-US" sz="3200" u="sng" dirty="0">
                <a:solidFill>
                  <a:schemeClr val="accent1"/>
                </a:solidFill>
              </a:rPr>
              <a:t>IPv6 w</a:t>
            </a:r>
            <a:r>
              <a:rPr lang="en-US" sz="3200" dirty="0">
                <a:solidFill>
                  <a:schemeClr val="accent1"/>
                </a:solidFill>
              </a:rPr>
              <a:t>hich is an extension version of IPv4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Subnetting public IP networks.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FF0000"/>
                </a:solidFill>
              </a:rPr>
              <a:t>NAT:</a:t>
            </a:r>
            <a:r>
              <a:rPr lang="en-US" sz="3200" b="1" dirty="0">
                <a:solidFill>
                  <a:schemeClr val="accent1"/>
                </a:solidFill>
              </a:rPr>
              <a:t> 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Is designed for IP address conversion.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It allows a company’s IP address structure to appear differently to outside networks. 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It translate the private addresses to a public address. </a:t>
            </a:r>
          </a:p>
        </p:txBody>
      </p:sp>
    </p:spTree>
    <p:extLst>
      <p:ext uri="{BB962C8B-B14F-4D97-AF65-F5344CB8AC3E}">
        <p14:creationId xmlns:p14="http://schemas.microsoft.com/office/powerpoint/2010/main" val="306500094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45523-7609-41CA-B9F3-9B24D1A12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1"/>
            <a:ext cx="10515600" cy="58959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Internet community solutions cont’d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D8FC5-8683-4439-AFF6-D22F933A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7"/>
            <a:ext cx="10515600" cy="549592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NAT allows the same public IP network to be assigned to different companies</a:t>
            </a:r>
          </a:p>
          <a:p>
            <a:pPr marL="0" indent="0">
              <a:buNone/>
            </a:pPr>
            <a:r>
              <a:rPr lang="en-US" dirty="0"/>
              <a:t>Same IP networks have same IP addresses that both companies can use.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0B3014-07F6-4F20-A23A-75582DB5D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53" y="2401922"/>
            <a:ext cx="9650506" cy="387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8630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03D46-F443-49D9-8CFD-5A43B60FA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168"/>
            <a:ext cx="10515600" cy="55939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Network and Host IDs concept: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8F3090-57BD-4E84-A502-27C18DE143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06" y="736899"/>
            <a:ext cx="10321961" cy="5518673"/>
          </a:xfrm>
        </p:spPr>
      </p:pic>
    </p:spTree>
    <p:extLst>
      <p:ext uri="{BB962C8B-B14F-4D97-AF65-F5344CB8AC3E}">
        <p14:creationId xmlns:p14="http://schemas.microsoft.com/office/powerpoint/2010/main" val="328202231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39B9C-C4DA-47D2-8332-42B8C574E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2381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Design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53E68-5184-4C47-A958-B1B42F8C0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1976"/>
            <a:ext cx="10515600" cy="5154987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Implementing the design consists of the following: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Identify the location (site)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Assign IP addresses to devices that require static IP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Configure the DHCP server with the chosen IP range.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EA4EB7-2AEB-45EE-9792-C7235CAED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865" y="3599469"/>
            <a:ext cx="5126019" cy="272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792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B01BA-7CDF-444F-AB6A-B1C26F0FE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167"/>
            <a:ext cx="10515600" cy="500231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Review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429CB-EB51-4175-AE1E-C5A2E0DF7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29322"/>
            <a:ext cx="10515600" cy="6314739"/>
          </a:xfrm>
        </p:spPr>
        <p:txBody>
          <a:bodyPr>
            <a:no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200" dirty="0">
                <a:solidFill>
                  <a:schemeClr val="accent1"/>
                </a:solidFill>
              </a:rPr>
              <a:t>Define NAT. Detail how it works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>
                <a:solidFill>
                  <a:schemeClr val="accent1"/>
                </a:solidFill>
              </a:rPr>
              <a:t>What are the rules for choosing a mask?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>
                <a:solidFill>
                  <a:schemeClr val="accent1"/>
                </a:solidFill>
              </a:rPr>
              <a:t>What is the process of creating a subnet?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>
                <a:solidFill>
                  <a:schemeClr val="accent1"/>
                </a:solidFill>
              </a:rPr>
              <a:t>Define a subnet.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>
                <a:solidFill>
                  <a:schemeClr val="accent1"/>
                </a:solidFill>
              </a:rPr>
              <a:t>Define an IP address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>
                <a:solidFill>
                  <a:schemeClr val="accent1"/>
                </a:solidFill>
              </a:rPr>
              <a:t>Provide a diagram showing a subnet design plan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>
                <a:solidFill>
                  <a:schemeClr val="accent1"/>
                </a:solidFill>
              </a:rPr>
              <a:t>What is a public IP network?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>
                <a:solidFill>
                  <a:schemeClr val="accent1"/>
                </a:solidFill>
              </a:rPr>
              <a:t>What is a private IP network?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>
                <a:solidFill>
                  <a:schemeClr val="accent1"/>
                </a:solidFill>
              </a:rPr>
              <a:t>Identify a Class A, B and C IP address and their default mask.</a:t>
            </a:r>
          </a:p>
        </p:txBody>
      </p:sp>
    </p:spTree>
    <p:extLst>
      <p:ext uri="{BB962C8B-B14F-4D97-AF65-F5344CB8AC3E}">
        <p14:creationId xmlns:p14="http://schemas.microsoft.com/office/powerpoint/2010/main" val="7499416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C9F6C-52BE-49F3-844F-D5A540123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79350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Review Questions cont’d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2194E-373B-4596-98AD-F7873FC65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 fontScale="925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Determine the number of Network octets.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What are the differences between the 5 Classes of IPv4?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Total number of IP networks for Class C?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What is a subnet?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Define a subnet ID and a subnet broadcast address.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Identify the subnet ID of 172.16.128.0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What is a unicast?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What is a multicast?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What is the multicast range of IP addresses?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9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BA7D5-5A58-4047-9BF2-7DD5C64B1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031"/>
            <a:ext cx="10515600" cy="623943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IPv4 Implementation-Configurations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9AE77-3316-4713-858C-2D1FE43C9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6292"/>
            <a:ext cx="10515600" cy="6271708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Routers: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Routers connect networks and route packets between networks. 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By default, routers break up a broadcast domain.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A broadcast domain is a set of all devices on a network segment.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373B80-6509-4DA4-BF44-75F36DCAD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98" y="4020206"/>
            <a:ext cx="9558169" cy="225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99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6B585-15E8-465C-83BA-7DE59E7C5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926"/>
            <a:ext cx="10515600" cy="52712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OSI and TCP/IP models cont’d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BAB5D-4580-422F-A0E1-9FC18CEE4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1747"/>
            <a:ext cx="10515600" cy="63792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accent1"/>
                </a:solidFill>
              </a:rPr>
              <a:t>Presentation </a:t>
            </a:r>
            <a:r>
              <a:rPr lang="en-US" sz="3600" b="1" dirty="0" err="1">
                <a:solidFill>
                  <a:schemeClr val="accent1"/>
                </a:solidFill>
              </a:rPr>
              <a:t>layer:</a:t>
            </a:r>
            <a:r>
              <a:rPr lang="en-US" sz="3600" dirty="0" err="1">
                <a:solidFill>
                  <a:schemeClr val="accent1"/>
                </a:solidFill>
              </a:rPr>
              <a:t>Establishes</a:t>
            </a:r>
            <a:r>
              <a:rPr lang="en-US" sz="3600" dirty="0">
                <a:solidFill>
                  <a:schemeClr val="accent1"/>
                </a:solidFill>
              </a:rPr>
              <a:t> how information is presented for display or printing.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It presents data to the Application layer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It is responsible for translating data and formatting code.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Example: JPEG, MIDI, MPEG.</a:t>
            </a:r>
          </a:p>
          <a:p>
            <a:pPr marL="0" indent="0">
              <a:buNone/>
            </a:pPr>
            <a:r>
              <a:rPr lang="en-US" sz="3600" b="1" dirty="0">
                <a:solidFill>
                  <a:schemeClr val="accent1"/>
                </a:solidFill>
              </a:rPr>
              <a:t>Session layer: </a:t>
            </a:r>
            <a:r>
              <a:rPr lang="en-US" sz="3600" dirty="0">
                <a:solidFill>
                  <a:schemeClr val="accent1"/>
                </a:solidFill>
              </a:rPr>
              <a:t>It is responsible for setting up, managing and terminating communications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It controls dialog between devices.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Example: NFS,SQL, RPC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52268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8046D-0E0A-4B61-8271-0174DE89B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0790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Enterprise Router 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198A4-EA1C-4F83-9577-F46AFF005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3416"/>
            <a:ext cx="10515600" cy="5063547"/>
          </a:xfrm>
        </p:spPr>
        <p:txBody>
          <a:bodyPr/>
          <a:lstStyle/>
          <a:p>
            <a:pPr marL="0" indent="0">
              <a:buNone/>
            </a:pPr>
            <a:r>
              <a:rPr lang="en-US" sz="3600" b="1" dirty="0">
                <a:solidFill>
                  <a:schemeClr val="accent1"/>
                </a:solidFill>
              </a:rPr>
              <a:t>Steps for Enterprise router installation: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Connect LAN cables to LAN ports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Connect the leased line to the CSU/DSU in the router.(Serial interface)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Connect the router console port to the computer.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Connect the router power cable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Power on the router.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44913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E13BA-8701-41AC-A535-F90F15A76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616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SOHO Router installation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B71E2-96AE-444B-9B3D-65C960B02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2885"/>
            <a:ext cx="10515600" cy="5284078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SOHO uses cable modem to connect to ISPs.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SOHO networks use routers that are integrated with LAN devices.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Cable modem is like CSU/DSU in an Enterprise network.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1814E7-CC96-4EF2-A475-BCDC3764D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55" y="3176259"/>
            <a:ext cx="10365889" cy="300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0246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DF92C-5FB5-4C20-BD0C-360125FE7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6927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SOHO Router installation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102C7-AF60-4444-B58E-CA6D007CA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2052"/>
            <a:ext cx="10515600" cy="522491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accent1"/>
                </a:solidFill>
              </a:rPr>
              <a:t>Steps for SOHO router installation: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Router and LAN switch have to be connected to each other with a straight-through UTP cable.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The router needs to be connected  to the cable modem.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Connect the laptops to the LAN switch.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Connect the power cable to a power outlet.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Connect the router to the power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Power on the router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52678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9E109-BBCF-47EF-A26F-66C29DEE4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43896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Review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A24F8-7DD3-4B62-A99F-B22695172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598" y="957431"/>
            <a:ext cx="10337202" cy="5219532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Define a CSU/DSU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Create a SOHO diagram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What are the PIN OUTs to connect CSU/DSU to leased line?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What is a router? What does it do?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Create a basic Enterprise diagram.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What does DSL stand for 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What is a cable modem?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29497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A5F0F-A856-4101-A69F-CE967CF59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4729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IP 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271DB-BE88-46A5-88F3-426D3AF20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0536" y="968188"/>
            <a:ext cx="10423264" cy="5208775"/>
          </a:xfrm>
        </p:spPr>
        <p:txBody>
          <a:bodyPr>
            <a:normAutofit lnSpcReduction="10000"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A set of protocols that determines the path of the data flow.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Routing is taking packet from one device to another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Routers don’t care about hosts.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They only care about networks and the best path to each.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In dynamic routing, routers communicate with each other via the same protocol running on each of them.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Routers update each other via the same protocol if a chance occurs on the network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80857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3BDB0-365D-4A1C-B73A-CE78A6D28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251"/>
            <a:ext cx="10515600" cy="613955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Route Processing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0A589-50F7-47FD-95A2-97D61FF1A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6206"/>
            <a:ext cx="10515600" cy="6191793"/>
          </a:xfrm>
        </p:spPr>
        <p:txBody>
          <a:bodyPr/>
          <a:lstStyle/>
          <a:p>
            <a:pPr marL="0" indent="0">
              <a:buNone/>
            </a:pPr>
            <a:r>
              <a:rPr lang="en-US" sz="3600" b="1" dirty="0">
                <a:solidFill>
                  <a:schemeClr val="accent1"/>
                </a:solidFill>
              </a:rPr>
              <a:t>Process switching: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The host sends an IP packet to the router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Router checks the IP subnet and IP address in the packet.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Router checks its routing table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It encapsulates the data with </a:t>
            </a:r>
            <a:r>
              <a:rPr lang="en-US" sz="3600" b="1" u="sng" dirty="0">
                <a:solidFill>
                  <a:schemeClr val="accent1"/>
                </a:solidFill>
              </a:rPr>
              <a:t>HDLC.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It then sends out the packet to the destination.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634750-807D-4A2C-9025-CFF470C6D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43" y="4788965"/>
            <a:ext cx="5061857" cy="151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4687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F863B-5002-45AF-BCC6-12F37F313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315"/>
            <a:ext cx="10515600" cy="56170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Route Processing Methods cont’d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BBB14-BE7C-4141-8217-E83476519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27017"/>
            <a:ext cx="10515600" cy="554994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accent1"/>
                </a:solidFill>
              </a:rPr>
              <a:t>Fast Switching Method: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It keeps a list more recently used IP addresses.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It keeps a copy of the </a:t>
            </a:r>
            <a:r>
              <a:rPr lang="en-US" sz="3600" b="1" u="sng" dirty="0">
                <a:solidFill>
                  <a:schemeClr val="accent1"/>
                </a:solidFill>
              </a:rPr>
              <a:t>data link head</a:t>
            </a:r>
            <a:r>
              <a:rPr lang="en-US" sz="3600" dirty="0">
                <a:solidFill>
                  <a:schemeClr val="accent1"/>
                </a:solidFill>
              </a:rPr>
              <a:t>er on all IP packet.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It allows router IP addresses faster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Fast Switching is a more optimized version of the process switching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**HDLC: High-Level Data Link Controller. It’s a Cisco proprietary protocol used to send data over serial links. </a:t>
            </a:r>
          </a:p>
        </p:txBody>
      </p:sp>
    </p:spTree>
    <p:extLst>
      <p:ext uri="{BB962C8B-B14F-4D97-AF65-F5344CB8AC3E}">
        <p14:creationId xmlns:p14="http://schemas.microsoft.com/office/powerpoint/2010/main" val="317493124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FAEA-8DF5-411F-B113-DEC565812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910"/>
            <a:ext cx="10515600" cy="59612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Route Processing Methods cont’d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74544-9CEB-4314-A2C4-D85198F8C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7646"/>
            <a:ext cx="10515600" cy="541931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accent1"/>
                </a:solidFill>
              </a:rPr>
              <a:t>Cisco Express Forwarding (CEF) Method: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It optimized the routing process method.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Like fast switching, it copies header of the IP packets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It increases the packet switching speed.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It has a few more optimization features: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An more organized set of routing tables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It has a very sophisticated algorithm 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It takes less time to do its work.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04587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03390-5292-491F-AF46-1C55DD76F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161"/>
            <a:ext cx="10515600" cy="770708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Routing Basics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F12FD-1522-44CB-B8CC-71EB3D573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49086"/>
            <a:ext cx="10515600" cy="5943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</a:rPr>
              <a:t>The term routing is used for taking packets from one device to another.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</a:rPr>
              <a:t>Routers use the routing tables in the following ways: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accent1"/>
                </a:solidFill>
              </a:rPr>
              <a:t>Connected Routes</a:t>
            </a:r>
            <a:r>
              <a:rPr lang="en-US" sz="3200" dirty="0">
                <a:solidFill>
                  <a:schemeClr val="accent1"/>
                </a:solidFill>
              </a:rPr>
              <a:t>: IP networks that are directly connected to a router’s interface.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</a:rPr>
              <a:t>Routers add these routes to its routing table.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accent1"/>
                </a:solidFill>
              </a:rPr>
              <a:t>Static Routes: </a:t>
            </a:r>
            <a:r>
              <a:rPr lang="en-US" sz="3200" dirty="0">
                <a:solidFill>
                  <a:schemeClr val="accent1"/>
                </a:solidFill>
              </a:rPr>
              <a:t>When you manually add routes in the router’s routing table.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accent1"/>
                </a:solidFill>
              </a:rPr>
              <a:t>Dynamic Routes</a:t>
            </a:r>
            <a:r>
              <a:rPr lang="en-US" sz="3200" dirty="0">
                <a:solidFill>
                  <a:schemeClr val="accent1"/>
                </a:solidFill>
              </a:rPr>
              <a:t>: It is when protocols are used to find and update routing tables on  routers.</a:t>
            </a:r>
          </a:p>
        </p:txBody>
      </p:sp>
    </p:spTree>
    <p:extLst>
      <p:ext uri="{BB962C8B-B14F-4D97-AF65-F5344CB8AC3E}">
        <p14:creationId xmlns:p14="http://schemas.microsoft.com/office/powerpoint/2010/main" val="187091081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D93B9-06A7-4427-96D2-6FCE6943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2381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IPv6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B7C82-65D3-455D-B276-2E56FF99D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7430" y="887506"/>
            <a:ext cx="10396369" cy="5289457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</a:rPr>
              <a:t>Intended to replace IPv4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Increases IP Address size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Unlike IPv4 , it doesn’t suffer from lack hierarchical structure.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Improves scalability and multicast routing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Simplifies host addressing.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Simplifies auto-configuration of addresses.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Has better performance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343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9F8DC-5BC3-49E9-B49D-F0EFE3E81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168"/>
            <a:ext cx="10515600" cy="48409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OSI and TCP/IP models cont’d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55E6F-7600-445A-BFA1-20AE2BEFF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3262"/>
            <a:ext cx="10515600" cy="56337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Network Layer: Also called layer 3, manages device addressing.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It determines the best way to move data.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Example: IP , RIP, OSPF, EIGRP, BGP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Data Link layer: Defines the protocols that control physical layer.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It handles error notification, flow control.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It ensures data is delivered to the proper device on a LAN.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It formats the messages into pieces called frames</a:t>
            </a:r>
          </a:p>
        </p:txBody>
      </p:sp>
    </p:spTree>
    <p:extLst>
      <p:ext uri="{BB962C8B-B14F-4D97-AF65-F5344CB8AC3E}">
        <p14:creationId xmlns:p14="http://schemas.microsoft.com/office/powerpoint/2010/main" val="64440992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CD15-08D4-49CA-9FF7-A47A40957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"/>
            <a:ext cx="10515600" cy="40990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IPv6  cont’d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0C025-B0F3-43C8-957E-A59876A8C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2607"/>
            <a:ext cx="10515600" cy="6129633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With its 32 bit address format, IPv4 can provide a maximum of 4.3 billion of unique IP addresses.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With its 128 bit address format, IPv6 can support 3.4 x10 power 38 unique IP addresses.  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With IPv6, NAT is not needed because the address space is large enough.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IPv6 is logically divided into a Network prefix and a host identifier.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IPv6 addresses are classified as </a:t>
            </a:r>
            <a:r>
              <a:rPr lang="en-US" sz="3200" b="1" dirty="0">
                <a:solidFill>
                  <a:schemeClr val="accent1"/>
                </a:solidFill>
              </a:rPr>
              <a:t>unicast</a:t>
            </a:r>
            <a:r>
              <a:rPr lang="en-US" sz="3200" dirty="0">
                <a:solidFill>
                  <a:schemeClr val="accent1"/>
                </a:solidFill>
              </a:rPr>
              <a:t>, </a:t>
            </a:r>
            <a:r>
              <a:rPr lang="en-US" sz="3200" b="1" dirty="0">
                <a:solidFill>
                  <a:schemeClr val="accent1"/>
                </a:solidFill>
              </a:rPr>
              <a:t>multicast</a:t>
            </a:r>
            <a:r>
              <a:rPr lang="en-US" sz="3200" dirty="0">
                <a:solidFill>
                  <a:schemeClr val="accent1"/>
                </a:solidFill>
              </a:rPr>
              <a:t>, or </a:t>
            </a:r>
            <a:r>
              <a:rPr lang="en-US" sz="3200" b="1" dirty="0">
                <a:solidFill>
                  <a:schemeClr val="accent1"/>
                </a:solidFill>
              </a:rPr>
              <a:t>anycast</a:t>
            </a:r>
            <a:r>
              <a:rPr lang="en-US" sz="3200" dirty="0">
                <a:solidFill>
                  <a:schemeClr val="accent1"/>
                </a:solidFill>
              </a:rPr>
              <a:t> addresses.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It uses 128-bit format that consists of an eight-part hex address separated by colons. (:)</a:t>
            </a:r>
          </a:p>
        </p:txBody>
      </p:sp>
    </p:spTree>
    <p:extLst>
      <p:ext uri="{BB962C8B-B14F-4D97-AF65-F5344CB8AC3E}">
        <p14:creationId xmlns:p14="http://schemas.microsoft.com/office/powerpoint/2010/main" val="57966424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67429-0896-4153-AD08-E144120D4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577"/>
            <a:ext cx="10515600" cy="365389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IPv6 cont’d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4D6AA-2685-441E-86A4-66C40ACD7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262"/>
            <a:ext cx="10515600" cy="603114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There are eight 16-bit hex values separated by colons.</a:t>
            </a:r>
          </a:p>
          <a:p>
            <a:pPr marL="0" indent="0">
              <a:buNone/>
            </a:pPr>
            <a:r>
              <a:rPr lang="en-US" sz="3600" b="1" dirty="0">
                <a:solidFill>
                  <a:schemeClr val="accent1"/>
                </a:solidFill>
              </a:rPr>
              <a:t>X:X:X:X:X:X:X:X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Therefore an IPv6 address is expressed as follows:</a:t>
            </a:r>
          </a:p>
          <a:p>
            <a:pPr marL="0" indent="0">
              <a:buNone/>
            </a:pPr>
            <a:r>
              <a:rPr lang="en-US" sz="3600" b="1" dirty="0">
                <a:solidFill>
                  <a:schemeClr val="accent1"/>
                </a:solidFill>
              </a:rPr>
              <a:t>ADBF:0:FEEA:0:0:00EA:00AC:DEED  </a:t>
            </a:r>
            <a:r>
              <a:rPr lang="en-US" sz="3600" dirty="0">
                <a:solidFill>
                  <a:schemeClr val="accent1"/>
                </a:solidFill>
              </a:rPr>
              <a:t>or </a:t>
            </a:r>
          </a:p>
          <a:p>
            <a:pPr marL="0" indent="0">
              <a:buNone/>
            </a:pPr>
            <a:r>
              <a:rPr lang="en-US" sz="3600" b="1" dirty="0">
                <a:solidFill>
                  <a:schemeClr val="accent1"/>
                </a:solidFill>
              </a:rPr>
              <a:t>ADBF:0000:FEEA:0000:0000:00EA:00AC:DEED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IPv6 offers two methods for compressing the syntax of the address space: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1- The first is the omission of the leading zeroes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2- The 2</a:t>
            </a:r>
            <a:r>
              <a:rPr lang="en-US" sz="3600" baseline="30000" dirty="0">
                <a:solidFill>
                  <a:schemeClr val="accent1"/>
                </a:solidFill>
              </a:rPr>
              <a:t>nd</a:t>
            </a:r>
            <a:r>
              <a:rPr lang="en-US" sz="3600" dirty="0">
                <a:solidFill>
                  <a:schemeClr val="accent1"/>
                </a:solidFill>
              </a:rPr>
              <a:t> is the replacement of multiple groups of zeroes by double colons (::) </a:t>
            </a:r>
          </a:p>
        </p:txBody>
      </p:sp>
    </p:spTree>
    <p:extLst>
      <p:ext uri="{BB962C8B-B14F-4D97-AF65-F5344CB8AC3E}">
        <p14:creationId xmlns:p14="http://schemas.microsoft.com/office/powerpoint/2010/main" val="201455355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F73AA-814B-4827-945F-A496821DC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1"/>
            <a:ext cx="10515600" cy="58959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IPv6 cont’d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49570-5BD2-4DAE-8787-A5A381DAB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1671"/>
            <a:ext cx="10515600" cy="55852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accent1"/>
                </a:solidFill>
              </a:rPr>
              <a:t>First method: ADBF:0:FEEA:0:0:EA:AC:DEED </a:t>
            </a:r>
          </a:p>
          <a:p>
            <a:pPr marL="0" indent="0">
              <a:buNone/>
            </a:pPr>
            <a:r>
              <a:rPr lang="en-US" sz="3600" b="1" dirty="0">
                <a:solidFill>
                  <a:schemeClr val="accent1"/>
                </a:solidFill>
              </a:rPr>
              <a:t>2</a:t>
            </a:r>
            <a:r>
              <a:rPr lang="en-US" sz="3600" b="1" baseline="30000" dirty="0">
                <a:solidFill>
                  <a:schemeClr val="accent1"/>
                </a:solidFill>
              </a:rPr>
              <a:t>nd</a:t>
            </a:r>
            <a:r>
              <a:rPr lang="en-US" sz="3600" b="1" dirty="0">
                <a:solidFill>
                  <a:schemeClr val="accent1"/>
                </a:solidFill>
              </a:rPr>
              <a:t> method:   ADBF:0:FEEA::EA:AC:DEED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The double colon can appear only once in the address.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All IPv6 addresses will display as compressed.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The CLI accept both compressed and uncompressed addresses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Here is another Example:</a:t>
            </a:r>
          </a:p>
          <a:p>
            <a:pPr marL="0" indent="0">
              <a:buNone/>
            </a:pPr>
            <a:r>
              <a:rPr lang="en-US" sz="3600" b="1" dirty="0">
                <a:solidFill>
                  <a:schemeClr val="accent1"/>
                </a:solidFill>
              </a:rPr>
              <a:t>2001:0000:ABCD:EF22:0000:1234:5678:0001</a:t>
            </a:r>
          </a:p>
          <a:p>
            <a:pPr marL="0" indent="0">
              <a:buNone/>
            </a:pPr>
            <a:r>
              <a:rPr lang="en-US" sz="3600" b="1" dirty="0">
                <a:solidFill>
                  <a:schemeClr val="accent1"/>
                </a:solidFill>
              </a:rPr>
              <a:t>2001::ABCD:EF22:0:1234:5678:1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0120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B023C-973B-422C-B3A9-11DB2B7CF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199"/>
            <a:ext cx="10515600" cy="489472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IPv6 types of addresses 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055C6-0A02-4118-882E-7A9386841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1671"/>
            <a:ext cx="10515600" cy="558529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IPv6 supports the following types of addresses:</a:t>
            </a:r>
          </a:p>
          <a:p>
            <a:pPr marL="0" indent="0">
              <a:buNone/>
            </a:pPr>
            <a:r>
              <a:rPr lang="en-US" sz="3600" b="1" dirty="0">
                <a:solidFill>
                  <a:schemeClr val="accent1"/>
                </a:solidFill>
              </a:rPr>
              <a:t>Unicast and Multicast addresses.</a:t>
            </a:r>
          </a:p>
          <a:p>
            <a:pPr marL="0" indent="0">
              <a:buNone/>
            </a:pPr>
            <a:r>
              <a:rPr lang="en-US" sz="3600" b="1" dirty="0">
                <a:solidFill>
                  <a:schemeClr val="accent1"/>
                </a:solidFill>
              </a:rPr>
              <a:t>Unicast Address: </a:t>
            </a:r>
            <a:r>
              <a:rPr lang="en-US" sz="3600" dirty="0">
                <a:solidFill>
                  <a:schemeClr val="accent1"/>
                </a:solidFill>
              </a:rPr>
              <a:t>Unicast address represents an end node or host.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Unicast Address use continuous bits to represent the subnet mask.</a:t>
            </a:r>
          </a:p>
          <a:p>
            <a:pPr marL="0" indent="0">
              <a:buNone/>
            </a:pPr>
            <a:r>
              <a:rPr lang="en-US" sz="3600" b="1" dirty="0">
                <a:solidFill>
                  <a:schemeClr val="accent1"/>
                </a:solidFill>
              </a:rPr>
              <a:t>In IPv6, there are several types of unicast addresses: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Global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Link-Local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Unique-Local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Anycast address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9691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628AF-E804-4D52-91CB-4F204517C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956"/>
            <a:ext cx="10515600" cy="568081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Global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DCDD8-3519-49DD-B422-2F23B40DF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6142"/>
            <a:ext cx="10515600" cy="5450821"/>
          </a:xfrm>
        </p:spPr>
        <p:txBody>
          <a:bodyPr/>
          <a:lstStyle/>
          <a:p>
            <a:r>
              <a:rPr lang="en-US" sz="3600" b="1" dirty="0">
                <a:solidFill>
                  <a:schemeClr val="accent1"/>
                </a:solidFill>
              </a:rPr>
              <a:t>Global Unicast </a:t>
            </a:r>
            <a:r>
              <a:rPr lang="en-US" sz="3600" dirty="0">
                <a:solidFill>
                  <a:schemeClr val="accent1"/>
                </a:solidFill>
              </a:rPr>
              <a:t>Address has a predefined prefix of </a:t>
            </a:r>
            <a:r>
              <a:rPr lang="en-US" sz="3600" b="1" dirty="0">
                <a:solidFill>
                  <a:schemeClr val="accent1"/>
                </a:solidFill>
              </a:rPr>
              <a:t>2000::/3.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It consists 48-bit global routing prefix.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It contains 16-bit subnet ID that can be used to create local addressing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It contains 64-bit called “Extended Unit Identifier” (EUI) used for generic IPv6 communication.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4F0F25-D0C1-4951-8C96-E7925861E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765" y="4640317"/>
            <a:ext cx="6703921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7233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25242-99ED-4235-A661-17BD9990C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577"/>
            <a:ext cx="10515600" cy="672352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Link-Local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E415D-9220-4961-AD10-C26776DE8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455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Link-Local is used on single link.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It’s significant on the physical medium connected to a router.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Only host and router interconnection are aware of the Link-Local address for that segment.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Routers don’t advertise Link-Local addresses.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794389-1AA0-498F-9D02-B685D9EC9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04" y="4034796"/>
            <a:ext cx="6795135" cy="219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75231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46FAE-325D-4D82-BFAD-DEF6C440A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382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Link-Local cont’d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C5E24-CCD4-4996-902F-3D1AC0AD4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8946"/>
            <a:ext cx="10515600" cy="5198017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Link-Local has the following features: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It’s automatically assigned when enable IPv6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It’s used for next-hop calculation in routing decision. 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The first 10-bit of the prefix are always 1111 1110 10 (FE80::/64)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The last 54-bit can be zero or any configured value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C3BAE-3522-4260-86F8-0852FF2AE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514193"/>
            <a:ext cx="6408701" cy="166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18170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BF73-FF48-4AF7-B488-ED8D1F835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683"/>
            <a:ext cx="10515600" cy="494851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Unique Local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7C024-882C-4BA8-9642-F39B8A6F4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6216"/>
            <a:ext cx="10515600" cy="55207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Unique  local address is used for inter-site VPNs and local communication within an organization.</a:t>
            </a:r>
          </a:p>
          <a:p>
            <a:pPr marL="0" indent="0">
              <a:buNone/>
            </a:pPr>
            <a:r>
              <a:rPr lang="en-US" dirty="0"/>
              <a:t>Unique local addresses are not routable on the internet.</a:t>
            </a:r>
          </a:p>
          <a:p>
            <a:pPr marL="0" indent="0">
              <a:buNone/>
            </a:pPr>
            <a:r>
              <a:rPr lang="en-US" dirty="0"/>
              <a:t>Its first 7-bits of prefix are 1111 110 (FC00::/7)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98F69B-8A7C-46DD-9568-01DE308F1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88" y="2948077"/>
            <a:ext cx="8145220" cy="281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1397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A6B97-C5E1-49C3-B669-4CC939B1A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3063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Anycast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C7D51-3445-417E-BC11-5BB7FA8BD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8188"/>
            <a:ext cx="10515600" cy="520877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An address that is assigned to more than one interface 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When a packet sent to an Anycast address, routing dictates which member of the group receives the packet closest to the source. 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**ACE(Cisco Application Control Engine) does not support Anycast for IPv6.</a:t>
            </a:r>
          </a:p>
        </p:txBody>
      </p:sp>
    </p:spTree>
    <p:extLst>
      <p:ext uri="{BB962C8B-B14F-4D97-AF65-F5344CB8AC3E}">
        <p14:creationId xmlns:p14="http://schemas.microsoft.com/office/powerpoint/2010/main" val="354798463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92C25-EDEF-443A-9F03-0D247AF9E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789"/>
            <a:ext cx="10515600" cy="564776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Multicast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2A3A7-8202-4809-86CA-3C8F0F717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618565"/>
            <a:ext cx="10347960" cy="5558398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</a:rPr>
              <a:t>A multicast address is identified by eight 1 bits at the start of the IPv6 address.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Has a predefined prefix of FF00::/8 (1111 1111).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It’s an identifier for a set of interfaces that belong to different nodes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64CD2B-B7FF-4A56-A0AB-036B5A0B5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87" y="3429000"/>
            <a:ext cx="8278009" cy="240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851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A5BC0-290D-4AA9-83F1-5179C1E1E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2489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TCP/IP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38575-5BBC-4B96-BD82-05640C839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0166"/>
            <a:ext cx="10515600" cy="5246797"/>
          </a:xfrm>
        </p:spPr>
        <p:txBody>
          <a:bodyPr>
            <a:normAutofit fontScale="92500" lnSpcReduction="20000"/>
          </a:bodyPr>
          <a:lstStyle/>
          <a:p>
            <a:r>
              <a:rPr lang="en-US" sz="4400" dirty="0">
                <a:solidFill>
                  <a:schemeClr val="accent1"/>
                </a:solidFill>
              </a:rPr>
              <a:t>Data sent from application layer is divided into segments appropriately sized for the network.</a:t>
            </a:r>
          </a:p>
          <a:p>
            <a:r>
              <a:rPr lang="en-US" sz="4400" dirty="0">
                <a:solidFill>
                  <a:schemeClr val="accent1"/>
                </a:solidFill>
              </a:rPr>
              <a:t>Transmission Control Protocol (TCP) and User Datagram Protocol(UDP)</a:t>
            </a:r>
          </a:p>
          <a:p>
            <a:r>
              <a:rPr lang="en-US" sz="4400" dirty="0">
                <a:solidFill>
                  <a:schemeClr val="accent1"/>
                </a:solidFill>
              </a:rPr>
              <a:t>Are the chief protocols at transport layer.</a:t>
            </a:r>
          </a:p>
          <a:p>
            <a:r>
              <a:rPr lang="en-US" sz="4400" dirty="0">
                <a:solidFill>
                  <a:schemeClr val="accent1"/>
                </a:solidFill>
              </a:rPr>
              <a:t>TCP provides reliable service by being connection-oriented with error detection and correction.</a:t>
            </a:r>
          </a:p>
          <a:p>
            <a:r>
              <a:rPr lang="en-US" sz="4400" dirty="0">
                <a:solidFill>
                  <a:schemeClr val="accent1"/>
                </a:solidFill>
              </a:rPr>
              <a:t>UDP is  a simple, unreliable transport service.</a:t>
            </a:r>
          </a:p>
          <a:p>
            <a:r>
              <a:rPr lang="en-US" sz="4400" dirty="0">
                <a:solidFill>
                  <a:schemeClr val="accent1"/>
                </a:solidFill>
              </a:rPr>
              <a:t>It is connectionless. Delivery is not assured.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42729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53ED1-DA99-442F-AA93-8C6AC4761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29321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Configuring IPv6 Addressing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9795B-B359-4494-AA0E-82EC74AD2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29322"/>
            <a:ext cx="10515600" cy="55476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accent1"/>
                </a:solidFill>
              </a:rPr>
              <a:t>The 1rst step is to make sure the current IOS is at least 12.2(1)T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AT least each interface has to be configured with an IPv6 link-local address</a:t>
            </a:r>
          </a:p>
          <a:p>
            <a:pPr marL="0" indent="0">
              <a:buNone/>
            </a:pPr>
            <a:r>
              <a:rPr lang="en-US" sz="3600" b="1" dirty="0">
                <a:solidFill>
                  <a:schemeClr val="accent1"/>
                </a:solidFill>
              </a:rPr>
              <a:t>2</a:t>
            </a:r>
            <a:r>
              <a:rPr lang="en-US" sz="3600" b="1" baseline="30000" dirty="0">
                <a:solidFill>
                  <a:schemeClr val="accent1"/>
                </a:solidFill>
              </a:rPr>
              <a:t>nd</a:t>
            </a:r>
            <a:r>
              <a:rPr lang="en-US" sz="3600" b="1" dirty="0">
                <a:solidFill>
                  <a:schemeClr val="accent1"/>
                </a:solidFill>
              </a:rPr>
              <a:t> step is to enable IPv6 globally on the router</a:t>
            </a:r>
            <a:r>
              <a:rPr lang="en-US" sz="3600" dirty="0">
                <a:solidFill>
                  <a:schemeClr val="accent1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Router-ipv6# </a:t>
            </a:r>
            <a:r>
              <a:rPr lang="en-US" sz="3600" b="1" dirty="0">
                <a:solidFill>
                  <a:schemeClr val="accent1"/>
                </a:solidFill>
              </a:rPr>
              <a:t>configure terminal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Router-ipv6(config)# </a:t>
            </a:r>
            <a:r>
              <a:rPr lang="en-US" sz="3600" b="1" dirty="0">
                <a:solidFill>
                  <a:schemeClr val="accent1"/>
                </a:solidFill>
              </a:rPr>
              <a:t>ipv6 unicast-routing</a:t>
            </a:r>
            <a:r>
              <a:rPr lang="en-US" sz="3600" dirty="0">
                <a:solidFill>
                  <a:schemeClr val="accent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834795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D9288-DC16-41C2-9A39-404DD87EE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651"/>
            <a:ext cx="10515600" cy="69214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Configuring IPv6 LAN Addresses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27C0E-CA92-4623-9E1C-352ECEC97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17550"/>
            <a:ext cx="10515600" cy="6140450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</a:rPr>
              <a:t>Each interface has to be configured with an IPv6 link-local address.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Then add a site-local and global address to the interface.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Global and site-local are assigned at the same time.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If only the first 64 bits are specified, the EUI command of the global address will have an Interface ID assigned to it.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Configure IPv6 on each interface.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78487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29F43-E2C0-43A1-B32D-1C41629AC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601"/>
            <a:ext cx="10515600" cy="57943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Configuring IPv6 LAN Addresses cont’d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A2BD7-E639-49E1-8BAB-047617009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7"/>
            <a:ext cx="10515600" cy="5495926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1. Configure router for predetermined global address: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Router-ipv6# </a:t>
            </a:r>
            <a:r>
              <a:rPr lang="en-US" b="1" dirty="0">
                <a:solidFill>
                  <a:schemeClr val="accent1"/>
                </a:solidFill>
              </a:rPr>
              <a:t>configure terminal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Router-ipv6(config)# int e0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Router-ipv6(config-if)# ipv6 address 2000:1:1::1/64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Router-ipv6(config-if)#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2</a:t>
            </a:r>
            <a:r>
              <a:rPr lang="en-US" dirty="0">
                <a:solidFill>
                  <a:schemeClr val="accent1"/>
                </a:solidFill>
              </a:rPr>
              <a:t>.</a:t>
            </a:r>
            <a:r>
              <a:rPr lang="en-US" b="1" dirty="0">
                <a:solidFill>
                  <a:schemeClr val="accent1"/>
                </a:solidFill>
              </a:rPr>
              <a:t> Configure router for global address to be assigned Interface ID: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Router-ipv6(config)# int e0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Router-ipv6(config-if)# ipv6 address 2000:1:1::1/64 eui-64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Router-ipv6(config-if)#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5050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5893-D149-42C0-9E9D-72A9316D9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201"/>
            <a:ext cx="10515600" cy="4545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Configuring IPv6 LAN Addresses cont’d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FC558-DFA3-4BFA-8D48-544084C1E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0772"/>
            <a:ext cx="10515600" cy="6384377"/>
          </a:xfrm>
        </p:spPr>
        <p:txBody>
          <a:bodyPr>
            <a:normAutofit fontScale="92500" lnSpcReduction="10000"/>
          </a:bodyPr>
          <a:lstStyle/>
          <a:p>
            <a:r>
              <a:rPr lang="en-US" sz="3500" dirty="0">
                <a:solidFill>
                  <a:schemeClr val="accent1"/>
                </a:solidFill>
              </a:rPr>
              <a:t>When the EUI parameter is used, the remaining 64 bits are automatically completed by the router.</a:t>
            </a:r>
          </a:p>
          <a:p>
            <a:r>
              <a:rPr lang="en-US" sz="3500" dirty="0">
                <a:solidFill>
                  <a:schemeClr val="accent1"/>
                </a:solidFill>
              </a:rPr>
              <a:t>**The link-local address has the same last 64 bits as the global address.</a:t>
            </a:r>
          </a:p>
          <a:p>
            <a:r>
              <a:rPr lang="en-US" sz="3500" dirty="0">
                <a:solidFill>
                  <a:schemeClr val="accent1"/>
                </a:solidFill>
              </a:rPr>
              <a:t>If no other IPv6 address will be assigned to the interface and only need to configure a link-local address, the option to manually define the link-local address is there:</a:t>
            </a:r>
          </a:p>
          <a:p>
            <a:r>
              <a:rPr lang="en-US" sz="3500" dirty="0">
                <a:solidFill>
                  <a:schemeClr val="accent1"/>
                </a:solidFill>
              </a:rPr>
              <a:t>Router-ipv6(config-if)# ipv6 address fe80::1:1:1:1 link-local</a:t>
            </a:r>
          </a:p>
          <a:p>
            <a:r>
              <a:rPr lang="en-US" sz="3500" dirty="0">
                <a:solidFill>
                  <a:schemeClr val="accent1"/>
                </a:solidFill>
              </a:rPr>
              <a:t>The following command will enable the ipv6 on the interface and will automatically generate the link-local address using the modified EUI-64 interface ID based on the interface MAC address</a:t>
            </a:r>
          </a:p>
          <a:p>
            <a:r>
              <a:rPr lang="en-US" sz="3500" dirty="0">
                <a:solidFill>
                  <a:schemeClr val="accent1"/>
                </a:solidFill>
              </a:rPr>
              <a:t>Router-ipv6(config-if)# ipv6 enable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76776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FED17-D066-434C-9426-23D6D8C0D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7801"/>
            <a:ext cx="10515600" cy="450849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Stateless autoconfiguration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6E093-21D5-4F98-905E-673E5C620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6300"/>
            <a:ext cx="10515600" cy="5300663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</a:rPr>
              <a:t>Configuring IPv6 addresses based on prefixes received in router advertisement message consists to configuring stateless auto configuration on the interface.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A link-local address is also automatically configured when auto config is enabled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Router-ipv6(config-if)# ipv6 </a:t>
            </a:r>
            <a:r>
              <a:rPr lang="en-US" b="1" dirty="0" err="1">
                <a:solidFill>
                  <a:schemeClr val="accent1"/>
                </a:solidFill>
              </a:rPr>
              <a:t>autoconfig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238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E9568-B30F-48C6-9B32-84A48B0F5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"/>
            <a:ext cx="10515600" cy="589597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Infrastructure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FDCDC-F0A5-426E-8799-721CD7EB7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31520"/>
            <a:ext cx="10515600" cy="54454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DNS</a:t>
            </a:r>
          </a:p>
          <a:p>
            <a:pPr marL="0" indent="0">
              <a:buNone/>
            </a:pPr>
            <a:r>
              <a:rPr lang="en-US" sz="3600" dirty="0"/>
              <a:t>DHCP</a:t>
            </a:r>
          </a:p>
          <a:p>
            <a:pPr marL="0" indent="0">
              <a:buNone/>
            </a:pPr>
            <a:r>
              <a:rPr lang="en-US" sz="3600" dirty="0"/>
              <a:t>NTP</a:t>
            </a:r>
          </a:p>
          <a:p>
            <a:pPr marL="0" indent="0">
              <a:buNone/>
            </a:pPr>
            <a:r>
              <a:rPr lang="en-US" sz="3600" dirty="0"/>
              <a:t>ACLs</a:t>
            </a:r>
          </a:p>
          <a:p>
            <a:pPr marL="0" indent="0">
              <a:buNone/>
            </a:pPr>
            <a:r>
              <a:rPr lang="en-US" sz="3600" dirty="0"/>
              <a:t>NAT</a:t>
            </a:r>
          </a:p>
        </p:txBody>
      </p:sp>
    </p:spTree>
    <p:extLst>
      <p:ext uri="{BB962C8B-B14F-4D97-AF65-F5344CB8AC3E}">
        <p14:creationId xmlns:p14="http://schemas.microsoft.com/office/powerpoint/2010/main" val="238482043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12764-3943-428C-9884-DD253A87A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084"/>
            <a:ext cx="10515600" cy="493985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DNS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DB539-73D8-42C5-B021-2E38347AF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70627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chemeClr val="accent1"/>
                </a:solidFill>
              </a:rPr>
              <a:t>Domain Name System: DNS</a:t>
            </a:r>
            <a:r>
              <a:rPr lang="en-US" sz="3200" dirty="0">
                <a:solidFill>
                  <a:schemeClr val="accent1"/>
                </a:solidFill>
              </a:rPr>
              <a:t> is the Internet's system for converting hostnames IP addresses. 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</a:rPr>
              <a:t>It makes navigating this complex IP network a user-friendly.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7" name="Picture 3" descr="Image result for dns definition computer science">
            <a:hlinkClick r:id="rId2"/>
            <a:extLst>
              <a:ext uri="{FF2B5EF4-FFF2-40B4-BE49-F238E27FC236}">
                <a16:creationId xmlns:a16="http://schemas.microsoft.com/office/drawing/2014/main" id="{F717CB37-B4D7-42A9-AB89-2A55C7E1D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289" y="2275491"/>
            <a:ext cx="7598980" cy="304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95196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8A9F3-646D-4D9A-A2A8-6D2A25151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870"/>
            <a:ext cx="10515600" cy="646386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DHCP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DF784-5E6F-497D-B34A-C6E78A45E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04193"/>
            <a:ext cx="10515600" cy="54727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</a:rPr>
              <a:t>Dynamic Host Configuration Protocol: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</a:rPr>
              <a:t>A network management protocol that conveys IP assignment and Network parameters information.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</a:rPr>
              <a:t>It provides quick , automatic and central IP management within a network.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</a:rPr>
              <a:t>It can be defined also as a network service that enables computers to be automatically assigned settings from a server as .</a:t>
            </a:r>
          </a:p>
        </p:txBody>
      </p:sp>
    </p:spTree>
    <p:extLst>
      <p:ext uri="{BB962C8B-B14F-4D97-AF65-F5344CB8AC3E}">
        <p14:creationId xmlns:p14="http://schemas.microsoft.com/office/powerpoint/2010/main" val="340914440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B2F7D-E516-4D14-A1DB-966972978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83323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Network Time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4808C-0864-4EA9-9637-D795E2577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6897"/>
            <a:ext cx="10515600" cy="5467514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NTP: A network protocol used to synchronize time of different devices  to an accuracy of one nanosecond.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It’s a connectionless protocol (UDP)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It automatically searches for best time sources to synchronize.</a:t>
            </a:r>
          </a:p>
          <a:p>
            <a:pPr marL="0" indent="0">
              <a:buNone/>
            </a:pPr>
            <a:endParaRPr lang="en-US" sz="36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br>
              <a:rPr lang="en-US" sz="3600" dirty="0">
                <a:solidFill>
                  <a:schemeClr val="accent1"/>
                </a:solidFill>
              </a:rPr>
            </a:br>
            <a:endParaRPr lang="en-US" sz="36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7BB42-6024-41B9-9E74-F7D4E7387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32" y="3429000"/>
            <a:ext cx="11056882" cy="280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8604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29F77-FAD4-4B86-8F96-76AABD048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083"/>
            <a:ext cx="10515600" cy="515007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Access Control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BD204-6CB2-4375-B235-4AEAA13B8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1641"/>
            <a:ext cx="10515600" cy="5525322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</a:rPr>
              <a:t>ACL is a filter that allows network operator to control the flow of data within a network.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ACL can control access to networks by permitting or denying particular traffic.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ACL can limit the content  of routing updates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ACL can secure devices by limiting access to services such as </a:t>
            </a:r>
            <a:r>
              <a:rPr lang="en-US" sz="3600" b="1" u="sng" dirty="0">
                <a:solidFill>
                  <a:schemeClr val="accent1"/>
                </a:solidFill>
              </a:rPr>
              <a:t>SNMP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ACL is comprised of a sequential series of filters defined globally on the router </a:t>
            </a:r>
          </a:p>
          <a:p>
            <a:pPr marL="0" indent="0">
              <a:buNone/>
            </a:pP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596100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78D4C-EA5D-4520-9E8E-138980634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469415" cy="586061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TCP Connections(Three-Way-Handshake)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2B562-046C-4B86-8B0C-04A17A19E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6838" y="2942402"/>
            <a:ext cx="10256520" cy="22589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1-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Syn------------------------</a:t>
            </a:r>
            <a:r>
              <a:rPr lang="en-US" b="1" dirty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  <a:sym typeface="Wingdings" panose="05000000000000000000" pitchFamily="2" charset="2"/>
              </a:rPr>
              <a:t>2- Syn/Ack &lt;------------------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  <a:sym typeface="Wingdings" panose="05000000000000000000" pitchFamily="2" charset="2"/>
              </a:rPr>
              <a:t>3- ACK ----------------------</a:t>
            </a:r>
            <a:endParaRPr lang="en-US" b="1" dirty="0">
              <a:solidFill>
                <a:schemeClr val="accent6"/>
              </a:solidFill>
            </a:endParaRPr>
          </a:p>
          <a:p>
            <a:endParaRPr lang="en-US" sz="3200" dirty="0"/>
          </a:p>
        </p:txBody>
      </p:sp>
      <p:sp>
        <p:nvSpPr>
          <p:cNvPr id="4" name="Rectangle: Beveled 3">
            <a:extLst>
              <a:ext uri="{FF2B5EF4-FFF2-40B4-BE49-F238E27FC236}">
                <a16:creationId xmlns:a16="http://schemas.microsoft.com/office/drawing/2014/main" id="{B9E23FC1-D60E-4296-A295-4BB5A784987B}"/>
              </a:ext>
            </a:extLst>
          </p:cNvPr>
          <p:cNvSpPr/>
          <p:nvPr/>
        </p:nvSpPr>
        <p:spPr>
          <a:xfrm>
            <a:off x="1726023" y="2773989"/>
            <a:ext cx="1306737" cy="1947040"/>
          </a:xfrm>
          <a:prstGeom prst="beve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SOURCE</a:t>
            </a:r>
          </a:p>
        </p:txBody>
      </p:sp>
      <p:sp>
        <p:nvSpPr>
          <p:cNvPr id="5" name="Rectangle: Beveled 4">
            <a:extLst>
              <a:ext uri="{FF2B5EF4-FFF2-40B4-BE49-F238E27FC236}">
                <a16:creationId xmlns:a16="http://schemas.microsoft.com/office/drawing/2014/main" id="{0BB03910-F3BC-4332-915F-771E56A8C68E}"/>
              </a:ext>
            </a:extLst>
          </p:cNvPr>
          <p:cNvSpPr/>
          <p:nvPr/>
        </p:nvSpPr>
        <p:spPr>
          <a:xfrm>
            <a:off x="6928667" y="2745210"/>
            <a:ext cx="1677450" cy="1947040"/>
          </a:xfrm>
          <a:prstGeom prst="beve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Destination</a:t>
            </a:r>
          </a:p>
        </p:txBody>
      </p:sp>
    </p:spTree>
    <p:extLst>
      <p:ext uri="{BB962C8B-B14F-4D97-AF65-F5344CB8AC3E}">
        <p14:creationId xmlns:p14="http://schemas.microsoft.com/office/powerpoint/2010/main" val="262787168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C9939-23A2-4C7C-9CD6-9752C8B43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786"/>
            <a:ext cx="10515600" cy="644251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ACL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F84FD-16AE-4018-A8A6-A1B99E74B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5214"/>
            <a:ext cx="10515600" cy="6096000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Access-list 1 permit 192.168.10.20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Access-list 1 permit 10.12.1.25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Access-list 1 deny  192.168.10.16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There is an implicit deny all command at the end of every ACL.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Any packet that has no match in the ACL rules is dropped.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Access-list 1 permit any.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0509A1-BD01-4F65-AC9C-F6AB67495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626" y="4340772"/>
            <a:ext cx="5919952" cy="238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486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65B33-9683-44F3-AB09-BB110B2E1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910"/>
            <a:ext cx="10515600" cy="679268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Review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39969-AD39-47DC-9CDC-72C63D4FC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11926"/>
            <a:ext cx="10515600" cy="5465037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What is CEF?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Define Fast Switching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What is IP route?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Define a static  route.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What is Process Switching.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What does a router do when receives an IP packet?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What is a routing table?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Which device uses routing table to make a forwarding decision?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273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77FDF-149C-41BA-8CE8-270FB98DA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17" y="-53788"/>
            <a:ext cx="11345091" cy="769172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Five Steps TCP/IP Data Delivery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D8DCD-2543-4EA7-872C-940F9D80D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646" y="801445"/>
            <a:ext cx="10583091" cy="5400339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Encapsulation the application data with the specified application layer. Example: </a:t>
            </a:r>
            <a:r>
              <a:rPr lang="en-US" sz="3600" dirty="0" err="1">
                <a:solidFill>
                  <a:schemeClr val="accent1"/>
                </a:solidFill>
              </a:rPr>
              <a:t>httP</a:t>
            </a:r>
            <a:endParaRPr lang="en-US" sz="3600" dirty="0">
              <a:solidFill>
                <a:schemeClr val="accent1"/>
              </a:solidFill>
            </a:endParaRPr>
          </a:p>
          <a:p>
            <a:r>
              <a:rPr lang="en-US" sz="3600" dirty="0">
                <a:solidFill>
                  <a:schemeClr val="accent1"/>
                </a:solidFill>
              </a:rPr>
              <a:t>Encapsulate the application sent within a Transport layer header. Example TCP or UDP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Encapsulate the Transport layer within a Network Layer header. Example IP address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Encapsulate the information within the Network Layer. 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Proceed with transmission of data. This is the encoding of physical layer into the medium</a:t>
            </a:r>
            <a:r>
              <a:rPr lang="en-US" sz="4000" dirty="0">
                <a:solidFill>
                  <a:schemeClr val="accent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5517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EDF5E-4B42-4D97-90C8-DB06D4831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12115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Review Questions on TCP/IP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C6ACC-F536-4D20-8939-05D87D62B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108" y="907869"/>
            <a:ext cx="10515600" cy="534232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1- </a:t>
            </a:r>
            <a:r>
              <a:rPr lang="en-US" sz="6300" dirty="0">
                <a:solidFill>
                  <a:schemeClr val="accent1"/>
                </a:solidFill>
              </a:rPr>
              <a:t>What is the definition of Encapsulation and De-Encapsulation?</a:t>
            </a:r>
          </a:p>
          <a:p>
            <a:pPr marL="0" indent="0">
              <a:buNone/>
            </a:pPr>
            <a:r>
              <a:rPr lang="en-US" sz="6300" dirty="0">
                <a:solidFill>
                  <a:schemeClr val="accent1"/>
                </a:solidFill>
              </a:rPr>
              <a:t>2- What is a Network Model</a:t>
            </a:r>
          </a:p>
          <a:p>
            <a:pPr marL="0" indent="0">
              <a:buNone/>
            </a:pPr>
            <a:r>
              <a:rPr lang="en-US" sz="6300" dirty="0">
                <a:solidFill>
                  <a:schemeClr val="accent1"/>
                </a:solidFill>
              </a:rPr>
              <a:t>3- Define Application and Internet layers </a:t>
            </a:r>
          </a:p>
          <a:p>
            <a:pPr marL="0" indent="0">
              <a:buNone/>
            </a:pPr>
            <a:r>
              <a:rPr lang="en-US" sz="6300" dirty="0">
                <a:solidFill>
                  <a:schemeClr val="accent1"/>
                </a:solidFill>
              </a:rPr>
              <a:t>4- What are the 5 steps process for data delivery?</a:t>
            </a:r>
          </a:p>
          <a:p>
            <a:pPr marL="0" indent="0">
              <a:buNone/>
            </a:pPr>
            <a:r>
              <a:rPr lang="en-US" sz="6300" dirty="0">
                <a:solidFill>
                  <a:schemeClr val="accent1"/>
                </a:solidFill>
              </a:rPr>
              <a:t>5- How does Encapsulation work?</a:t>
            </a:r>
          </a:p>
          <a:p>
            <a:pPr marL="0" indent="0">
              <a:buNone/>
            </a:pPr>
            <a:r>
              <a:rPr lang="en-US" sz="6300" dirty="0">
                <a:solidFill>
                  <a:schemeClr val="accent1"/>
                </a:solidFill>
              </a:rPr>
              <a:t>6- What are the 2 types of TCP/IP Networking models?</a:t>
            </a:r>
          </a:p>
          <a:p>
            <a:pPr marL="0" indent="0">
              <a:buNone/>
            </a:pPr>
            <a:r>
              <a:rPr lang="en-US" sz="6300" dirty="0">
                <a:solidFill>
                  <a:schemeClr val="accent1"/>
                </a:solidFill>
              </a:rPr>
              <a:t>7- What is the difference between the 2 types of models</a:t>
            </a:r>
          </a:p>
          <a:p>
            <a:pPr marL="0" indent="0">
              <a:buNone/>
            </a:pPr>
            <a:r>
              <a:rPr lang="en-US" sz="6300" dirty="0">
                <a:solidFill>
                  <a:schemeClr val="accent1"/>
                </a:solidFill>
              </a:rPr>
              <a:t>8- Name the five layers of the 2</a:t>
            </a:r>
            <a:r>
              <a:rPr lang="en-US" sz="6300" baseline="30000" dirty="0">
                <a:solidFill>
                  <a:schemeClr val="accent1"/>
                </a:solidFill>
              </a:rPr>
              <a:t>nd</a:t>
            </a:r>
            <a:r>
              <a:rPr lang="en-US" sz="6300" dirty="0">
                <a:solidFill>
                  <a:schemeClr val="accent1"/>
                </a:solidFill>
              </a:rPr>
              <a:t> type of the TCP/IP.</a:t>
            </a:r>
          </a:p>
        </p:txBody>
      </p:sp>
    </p:spTree>
    <p:extLst>
      <p:ext uri="{BB962C8B-B14F-4D97-AF65-F5344CB8AC3E}">
        <p14:creationId xmlns:p14="http://schemas.microsoft.com/office/powerpoint/2010/main" val="4076774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D30A3-D9D1-466C-AE14-126931E05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        </a:t>
            </a:r>
            <a:r>
              <a:rPr lang="en-US" sz="5400" b="1" dirty="0">
                <a:solidFill>
                  <a:srgbClr val="FF0000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694E5-5104-4C99-9585-1B381CC20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9934"/>
            <a:ext cx="10515600" cy="468702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5400" dirty="0">
                <a:solidFill>
                  <a:srgbClr val="FF0000"/>
                </a:solidFill>
              </a:rPr>
              <a:t>1- Networking Fundamentals</a:t>
            </a:r>
          </a:p>
          <a:p>
            <a:r>
              <a:rPr lang="en-US" sz="4400" dirty="0">
                <a:solidFill>
                  <a:schemeClr val="accent1"/>
                </a:solidFill>
              </a:rPr>
              <a:t>TCP/IP and OSI Model</a:t>
            </a:r>
          </a:p>
          <a:p>
            <a:r>
              <a:rPr lang="en-US" sz="4400" dirty="0">
                <a:solidFill>
                  <a:schemeClr val="accent1"/>
                </a:solidFill>
              </a:rPr>
              <a:t>Network topologies</a:t>
            </a:r>
          </a:p>
          <a:p>
            <a:r>
              <a:rPr lang="en-US" sz="4400" dirty="0">
                <a:solidFill>
                  <a:schemeClr val="accent1"/>
                </a:solidFill>
              </a:rPr>
              <a:t>Ethernet LANs</a:t>
            </a:r>
          </a:p>
          <a:p>
            <a:r>
              <a:rPr lang="en-US" sz="4400" dirty="0">
                <a:solidFill>
                  <a:schemeClr val="accent1"/>
                </a:solidFill>
              </a:rPr>
              <a:t>WANs</a:t>
            </a:r>
          </a:p>
          <a:p>
            <a:r>
              <a:rPr lang="en-US" sz="4400" dirty="0">
                <a:solidFill>
                  <a:schemeClr val="accent1"/>
                </a:solidFill>
              </a:rPr>
              <a:t>IPv4 and Routing</a:t>
            </a:r>
          </a:p>
          <a:p>
            <a:r>
              <a:rPr lang="en-US" sz="4400" dirty="0">
                <a:solidFill>
                  <a:schemeClr val="accent1"/>
                </a:solidFill>
              </a:rPr>
              <a:t>TCP/IP Transport/Applications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033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117A4-D949-440E-A514-52F61E782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714"/>
            <a:ext cx="10515600" cy="438589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Network Topology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9A41D-A5EB-475C-98CD-355E98CBC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2304"/>
            <a:ext cx="10515600" cy="56860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Network topology is a visual depiction of a network arrangement.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A pattern in which devices are connected.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There are several types of topologies: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Bus ,Ring, Star, Mesh, Tree, Hybrid </a:t>
            </a:r>
          </a:p>
        </p:txBody>
      </p:sp>
    </p:spTree>
    <p:extLst>
      <p:ext uri="{BB962C8B-B14F-4D97-AF65-F5344CB8AC3E}">
        <p14:creationId xmlns:p14="http://schemas.microsoft.com/office/powerpoint/2010/main" val="575271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EEF62-AB1F-412D-B7E2-BE2B43FFC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7760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BUS Topology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16584-55FB-40E0-826C-B0013BA88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264" y="973568"/>
            <a:ext cx="10515600" cy="5284077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Bus topology is a network architecture where all devices are connected to a single cable.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Example: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49B6F2-059E-4540-A970-81C974B8D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25" y="2563430"/>
            <a:ext cx="11021210" cy="355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713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D9BE1-326A-4283-A15B-0D304C893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199"/>
            <a:ext cx="10515600" cy="578838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Ring topology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D3AFC-1B61-4159-B631-B5C1D821D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7"/>
            <a:ext cx="10515600" cy="5495926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It’s a </a:t>
            </a:r>
            <a:r>
              <a:rPr lang="en-US" sz="3600" dirty="0" err="1">
                <a:solidFill>
                  <a:schemeClr val="accent1"/>
                </a:solidFill>
              </a:rPr>
              <a:t>a</a:t>
            </a:r>
            <a:r>
              <a:rPr lang="en-US" sz="3600" dirty="0">
                <a:solidFill>
                  <a:schemeClr val="accent1"/>
                </a:solidFill>
              </a:rPr>
              <a:t> network depiction in which each device is connected to another device.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All messages travel through ring in the same direction. Either clockwise or counterclockwise.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D42063-207B-4135-B985-B2C3826ED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72" y="3102046"/>
            <a:ext cx="7401261" cy="307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89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355BF-DF1A-4695-88D8-576AF20D5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093"/>
            <a:ext cx="10515600" cy="500229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Star topology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4B409-4358-49FD-AE59-494C32A4F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29322"/>
            <a:ext cx="10515600" cy="5547641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All devices are connected to a central node or hub.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B4A5FB-C5B5-4C01-BDB6-072F513E5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9551"/>
            <a:ext cx="8429625" cy="479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10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B86FD-1497-466A-893C-0A19EB8B0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881"/>
            <a:ext cx="10515600" cy="575533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Mesh topology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59ACA-22A2-4D37-AB23-C98B8A783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2960"/>
            <a:ext cx="10515600" cy="5354003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A network architecture in which every device is connected to every other device.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535839-35F8-4866-BF10-EB106E4EC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38" y="1882588"/>
            <a:ext cx="7791450" cy="429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040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F65A-2BA6-44C1-98D5-CB0F355E2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9200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Tree topology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0445E-BE0F-44B5-B16B-60A6956DD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4326"/>
            <a:ext cx="10515600" cy="51926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Also called hierarchical topology, tree topology integrates multiple star topologies together.</a:t>
            </a:r>
          </a:p>
          <a:p>
            <a:pPr marL="0" indent="0">
              <a:buNone/>
            </a:pPr>
            <a:r>
              <a:rPr lang="en-US" dirty="0"/>
              <a:t>It should at least have 3 levels to the hierarchy.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32F5D-2CBF-4611-A096-F90E1060E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89" y="2858592"/>
            <a:ext cx="7710865" cy="319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332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544BC-E31A-470B-8E98-D3827392B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3821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Hybrid Topology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E31C3-A5D3-4A93-B01A-A3B3E26AB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8946"/>
            <a:ext cx="10515600" cy="519801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It’s a combination of any 2 or more networks topologies.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EA6A65-C371-4066-844C-24959CE11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15" y="1463039"/>
            <a:ext cx="9106666" cy="441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899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74562-7911-49BF-9DAE-BD4DD6DAE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5487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Review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F968B-3397-48D8-9173-FE7946E4D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598"/>
            <a:ext cx="10515600" cy="5160365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What topology might be too expensive?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What topology consists of a number of devices through a single cable?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What is an hierarchical topology?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What is a hub-and-spoke topology?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3701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19C4D-987E-4B2C-B4B7-A80743779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54654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Switching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3E74C-4DD9-4B2D-BD21-99B495785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5007"/>
            <a:ext cx="10515600" cy="51119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Switches are layer 2 devices. 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They break collision domains on every port.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Switches are hardware based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They make the switching decision based on MAC address.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Unlike routers , switches forward broadcast to all segments.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Think of a layer 2 switch as a multiport bridge because they both break up collision domains.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0947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DA420-7671-45E1-8037-B61B9B8C7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0654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Ethernet 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D2151-31F1-425D-828B-86E8A0E81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5780"/>
            <a:ext cx="10515600" cy="5812219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chemeClr val="accent1"/>
                </a:solidFill>
              </a:rPr>
              <a:t>Ethernet: Networking technology commonly used in </a:t>
            </a:r>
            <a:r>
              <a:rPr lang="en-US" sz="4400" b="1" u="sng" dirty="0">
                <a:solidFill>
                  <a:schemeClr val="accent1"/>
                </a:solidFill>
              </a:rPr>
              <a:t>LANs</a:t>
            </a:r>
            <a:r>
              <a:rPr lang="en-US" sz="4400" dirty="0">
                <a:solidFill>
                  <a:schemeClr val="accent1"/>
                </a:solidFill>
              </a:rPr>
              <a:t>, MANs and </a:t>
            </a:r>
            <a:r>
              <a:rPr lang="en-US" sz="4400" b="1" u="sng" dirty="0">
                <a:solidFill>
                  <a:schemeClr val="accent1"/>
                </a:solidFill>
              </a:rPr>
              <a:t>WANs</a:t>
            </a:r>
          </a:p>
          <a:p>
            <a:r>
              <a:rPr lang="en-US" sz="4400" dirty="0">
                <a:solidFill>
                  <a:schemeClr val="accent1"/>
                </a:solidFill>
              </a:rPr>
              <a:t>Was invented in 1973 by Bob Metcalfe (Founder of 3Com)</a:t>
            </a:r>
          </a:p>
          <a:p>
            <a:r>
              <a:rPr lang="en-US" sz="4400" dirty="0">
                <a:solidFill>
                  <a:schemeClr val="accent1"/>
                </a:solidFill>
              </a:rPr>
              <a:t>In 1980, the Institute of Electrical and Electronics Engineers (IEEE) formed  Project 802 to create international standards for LANs.</a:t>
            </a:r>
          </a:p>
        </p:txBody>
      </p:sp>
    </p:spTree>
    <p:extLst>
      <p:ext uri="{BB962C8B-B14F-4D97-AF65-F5344CB8AC3E}">
        <p14:creationId xmlns:p14="http://schemas.microsoft.com/office/powerpoint/2010/main" val="1231320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019A5-A5DB-4AFC-9E2D-3EBB3333A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8613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2- Ethernet LANs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26126-4B95-4BCF-991D-8A5EBE800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1901"/>
            <a:ext cx="10515600" cy="508506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accent1"/>
                </a:solidFill>
              </a:rPr>
              <a:t>Ethernet LAN Switching</a:t>
            </a:r>
          </a:p>
          <a:p>
            <a:r>
              <a:rPr lang="en-US" sz="4400" dirty="0">
                <a:solidFill>
                  <a:schemeClr val="accent1"/>
                </a:solidFill>
              </a:rPr>
              <a:t>Switch Management </a:t>
            </a:r>
          </a:p>
          <a:p>
            <a:r>
              <a:rPr lang="en-US" sz="4400" dirty="0">
                <a:solidFill>
                  <a:schemeClr val="accent1"/>
                </a:solidFill>
              </a:rPr>
              <a:t>Switch interfaces configuration</a:t>
            </a:r>
          </a:p>
          <a:p>
            <a:r>
              <a:rPr lang="en-US" sz="4400" dirty="0">
                <a:solidFill>
                  <a:schemeClr val="accent1"/>
                </a:solidFill>
              </a:rPr>
              <a:t>Ethernet LAN designs</a:t>
            </a:r>
          </a:p>
          <a:p>
            <a:r>
              <a:rPr lang="en-US" sz="4400" dirty="0">
                <a:solidFill>
                  <a:schemeClr val="accent1"/>
                </a:solidFill>
              </a:rPr>
              <a:t>VLANs</a:t>
            </a:r>
          </a:p>
          <a:p>
            <a:r>
              <a:rPr lang="en-US" sz="4400" dirty="0">
                <a:solidFill>
                  <a:schemeClr val="accent1"/>
                </a:solidFill>
              </a:rPr>
              <a:t>Troubleshooting Ethernet LANs and VLANs</a:t>
            </a:r>
          </a:p>
        </p:txBody>
      </p:sp>
    </p:spTree>
    <p:extLst>
      <p:ext uri="{BB962C8B-B14F-4D97-AF65-F5344CB8AC3E}">
        <p14:creationId xmlns:p14="http://schemas.microsoft.com/office/powerpoint/2010/main" val="41391788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83B8F-2610-4EF4-A264-901A8F571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041"/>
            <a:ext cx="10515600" cy="746235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Ethernet LANs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5EC7B-8CB9-4898-8AE6-5B89FC764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2869"/>
            <a:ext cx="10515600" cy="54285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accent1"/>
                </a:solidFill>
              </a:rPr>
              <a:t>IEEE created several working groups to develop LAN standards: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accent1"/>
                </a:solidFill>
              </a:rPr>
              <a:t>IEEE 802.1: Overview, Architecture, Internetworking and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accent1"/>
                </a:solidFill>
              </a:rPr>
              <a:t>IEEE 802.2: Logical Link Control (LLC)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accent1"/>
                </a:solidFill>
              </a:rPr>
              <a:t>IEEE 802.3: CSMA/CD and MAC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accent1"/>
                </a:solidFill>
              </a:rPr>
              <a:t>IEEE 802.4: Token Bus and PHY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accent1"/>
                </a:solidFill>
              </a:rPr>
              <a:t>IEEE 802.5: Token Ring and PHY</a:t>
            </a:r>
          </a:p>
        </p:txBody>
      </p:sp>
    </p:spTree>
    <p:extLst>
      <p:ext uri="{BB962C8B-B14F-4D97-AF65-F5344CB8AC3E}">
        <p14:creationId xmlns:p14="http://schemas.microsoft.com/office/powerpoint/2010/main" val="1810243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6E8D5-68BB-4B1A-91BA-3C6CA3FB8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0806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Ethernet LANs Cont’d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6A482-461A-4AAD-9E30-DABE4BE57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3076"/>
            <a:ext cx="10515600" cy="5083887"/>
          </a:xfrm>
        </p:spPr>
        <p:txBody>
          <a:bodyPr>
            <a:normAutofit fontScale="85000" lnSpcReduction="10000"/>
          </a:bodyPr>
          <a:lstStyle/>
          <a:p>
            <a:r>
              <a:rPr lang="en-US" sz="4400" dirty="0">
                <a:solidFill>
                  <a:schemeClr val="accent1"/>
                </a:solidFill>
              </a:rPr>
              <a:t>Additional working groups have since been added to address other area of LAN technology</a:t>
            </a:r>
          </a:p>
          <a:p>
            <a:r>
              <a:rPr lang="en-US" sz="4400" dirty="0">
                <a:solidFill>
                  <a:schemeClr val="accent1"/>
                </a:solidFill>
              </a:rPr>
              <a:t>IEEE 802.3 standard: Published in 1985 </a:t>
            </a:r>
          </a:p>
          <a:p>
            <a:r>
              <a:rPr lang="en-US" sz="4400" dirty="0">
                <a:solidFill>
                  <a:schemeClr val="accent1"/>
                </a:solidFill>
              </a:rPr>
              <a:t>It describes CSMA/CD which will delay transmitting.</a:t>
            </a:r>
          </a:p>
          <a:p>
            <a:r>
              <a:rPr lang="en-US" sz="4400" dirty="0">
                <a:solidFill>
                  <a:schemeClr val="accent1"/>
                </a:solidFill>
              </a:rPr>
              <a:t>IEEE 802.3 consists of standards for the following elements: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accent1"/>
                </a:solidFill>
              </a:rPr>
              <a:t>Transmission Media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accent1"/>
                </a:solidFill>
              </a:rPr>
              <a:t>MAC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>
                <a:solidFill>
                  <a:schemeClr val="accent1"/>
                </a:solidFill>
              </a:rPr>
              <a:t>Format of the Ethernet frames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561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82938-BF08-4AFD-8605-366DF2F94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881"/>
            <a:ext cx="10515600" cy="45719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Ethernet transmission fundamentals</a:t>
            </a:r>
            <a:br>
              <a:rPr lang="en-US" sz="5400" b="1" dirty="0">
                <a:solidFill>
                  <a:srgbClr val="FF0000"/>
                </a:solidFill>
              </a:rPr>
            </a:br>
            <a:endParaRPr lang="en-US" sz="54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BB001-B199-488E-A1C2-2DDAE0146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9600"/>
            <a:ext cx="10515600" cy="5567363"/>
          </a:xfrm>
        </p:spPr>
        <p:txBody>
          <a:bodyPr/>
          <a:lstStyle/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8626E58-0AC0-4500-9EDA-85DB2D8236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243195"/>
              </p:ext>
            </p:extLst>
          </p:nvPr>
        </p:nvGraphicFramePr>
        <p:xfrm>
          <a:off x="2032000" y="719665"/>
          <a:ext cx="8128000" cy="5331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58951659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2951862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4587212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656249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714617259"/>
                    </a:ext>
                  </a:extLst>
                </a:gridCol>
              </a:tblGrid>
              <a:tr h="618833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Connector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370566"/>
                  </a:ext>
                </a:extLst>
              </a:tr>
              <a:tr h="618833">
                <a:tc>
                  <a:txBody>
                    <a:bodyPr/>
                    <a:lstStyle/>
                    <a:p>
                      <a:r>
                        <a:rPr lang="en-US" dirty="0"/>
                        <a:t>10BaseT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Shielded Twisted Pair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RJ45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332648"/>
                  </a:ext>
                </a:extLst>
              </a:tr>
              <a:tr h="618833">
                <a:tc>
                  <a:txBody>
                    <a:bodyPr/>
                    <a:lstStyle/>
                    <a:p>
                      <a:r>
                        <a:rPr lang="en-US" dirty="0"/>
                        <a:t>10BaseFL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Multimode Fiber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948449"/>
                  </a:ext>
                </a:extLst>
              </a:tr>
              <a:tr h="618833">
                <a:tc>
                  <a:txBody>
                    <a:bodyPr/>
                    <a:lstStyle/>
                    <a:p>
                      <a:r>
                        <a:rPr lang="en-US" dirty="0"/>
                        <a:t>10Base5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Thick Coax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106310"/>
                  </a:ext>
                </a:extLst>
              </a:tr>
              <a:tr h="618833">
                <a:tc>
                  <a:txBody>
                    <a:bodyPr/>
                    <a:lstStyle/>
                    <a:p>
                      <a:r>
                        <a:rPr lang="en-US" dirty="0"/>
                        <a:t>10Base2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Thin Coax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BNC Barrel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710085"/>
                  </a:ext>
                </a:extLst>
              </a:tr>
              <a:tr h="618833">
                <a:tc>
                  <a:txBody>
                    <a:bodyPr/>
                    <a:lstStyle/>
                    <a:p>
                      <a:r>
                        <a:rPr lang="en-US" dirty="0"/>
                        <a:t>100BaseTX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Two pair Cat 5 UTP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RJ45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021033"/>
                  </a:ext>
                </a:extLst>
              </a:tr>
              <a:tr h="618833">
                <a:tc>
                  <a:txBody>
                    <a:bodyPr/>
                    <a:lstStyle/>
                    <a:p>
                      <a:r>
                        <a:rPr lang="en-US" dirty="0"/>
                        <a:t>100BaseT4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Four pair cat 3-5 UTP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RJ45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904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100BaseFX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Multimode Fiber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5911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57094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560A3-81B3-475D-9B3B-7F4F5B330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0447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Ethernet transmission Cont’d</a:t>
            </a:r>
            <a:endParaRPr lang="en-US" sz="5400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06C639F-5C3B-444F-9926-E2D5F470A3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1809376"/>
              </p:ext>
            </p:extLst>
          </p:nvPr>
        </p:nvGraphicFramePr>
        <p:xfrm>
          <a:off x="838200" y="1003300"/>
          <a:ext cx="10515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64247242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48940170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89607317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6999538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413103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Connector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743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1000BaseT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Twisted Pair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RJ45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717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1000BaseFX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Fiber Optic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 or 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053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54165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0339F-11E2-46F6-9EBB-FCE0A6B89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063"/>
            <a:ext cx="10515600" cy="588578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Ethernet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E5C3D-8D2A-4DEE-A6DA-CF9B097B6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8429"/>
            <a:ext cx="10515600" cy="5544206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14400" dirty="0">
                <a:solidFill>
                  <a:schemeClr val="accent1"/>
                </a:solidFill>
              </a:rPr>
              <a:t>The IEEE standard develops the following Ethernet types:</a:t>
            </a:r>
          </a:p>
          <a:p>
            <a:r>
              <a:rPr lang="en-US" sz="14400" dirty="0">
                <a:solidFill>
                  <a:schemeClr val="accent1"/>
                </a:solidFill>
              </a:rPr>
              <a:t>10Base2: IEEE 802.3a. It’s a coax cable</a:t>
            </a:r>
          </a:p>
          <a:p>
            <a:r>
              <a:rPr lang="en-US" sz="14400" dirty="0">
                <a:solidFill>
                  <a:schemeClr val="accent1"/>
                </a:solidFill>
              </a:rPr>
              <a:t>10BaseT: IEEE 802.3i. UTP copper cable</a:t>
            </a:r>
          </a:p>
          <a:p>
            <a:r>
              <a:rPr lang="en-US" sz="14400" dirty="0">
                <a:solidFill>
                  <a:schemeClr val="accent1"/>
                </a:solidFill>
              </a:rPr>
              <a:t>100BaseTX/FX: IEEE 802.3u. Fast Ethernet UTP copper</a:t>
            </a:r>
          </a:p>
          <a:p>
            <a:r>
              <a:rPr lang="en-US" sz="14400" dirty="0">
                <a:solidFill>
                  <a:schemeClr val="accent1"/>
                </a:solidFill>
              </a:rPr>
              <a:t>1000Base-LX: IEEE 802.3z. Gigabit Ethernet SM Fiber</a:t>
            </a:r>
          </a:p>
          <a:p>
            <a:r>
              <a:rPr lang="en-US" sz="14400" dirty="0">
                <a:solidFill>
                  <a:schemeClr val="accent1"/>
                </a:solidFill>
              </a:rPr>
              <a:t>1000Base-T: IEEE 802.3ab. </a:t>
            </a:r>
            <a:r>
              <a:rPr lang="en-US" sz="14400" dirty="0" err="1">
                <a:solidFill>
                  <a:schemeClr val="accent1"/>
                </a:solidFill>
              </a:rPr>
              <a:t>GbE</a:t>
            </a:r>
            <a:r>
              <a:rPr lang="en-US" sz="14400" dirty="0">
                <a:solidFill>
                  <a:schemeClr val="accent1"/>
                </a:solidFill>
              </a:rPr>
              <a:t> Ethernet over Twisted Pair copper</a:t>
            </a:r>
          </a:p>
          <a:p>
            <a:r>
              <a:rPr lang="en-US" sz="14400" dirty="0">
                <a:solidFill>
                  <a:schemeClr val="accent1"/>
                </a:solidFill>
              </a:rPr>
              <a:t>10GbE: IEEE 802.3ae. 10GbE</a:t>
            </a:r>
          </a:p>
          <a:p>
            <a:pPr marL="0" indent="0">
              <a:buNone/>
            </a:pPr>
            <a:r>
              <a:rPr lang="en-US" sz="14400" dirty="0">
                <a:solidFill>
                  <a:schemeClr val="accent1"/>
                </a:solidFill>
              </a:rPr>
              <a:t>* The word “base” means that Ethernet is baseband, that is, it is the only signal present in the wire. It doesn’t share it with non-Ethe</a:t>
            </a:r>
            <a:r>
              <a:rPr lang="en-US" sz="11000" dirty="0">
                <a:solidFill>
                  <a:schemeClr val="accent1"/>
                </a:solidFill>
              </a:rPr>
              <a:t>rnet signaling.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076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7409F-F495-4EC3-85E0-BD9D1421F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2999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Ethernet LANs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BB124-8DE6-4378-8F20-F9A3A897F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1186"/>
            <a:ext cx="10515600" cy="522577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accent1"/>
                </a:solidFill>
              </a:rPr>
              <a:t>There are 2 types of LANs:</a:t>
            </a:r>
          </a:p>
          <a:p>
            <a:r>
              <a:rPr lang="en-US" sz="4400" dirty="0">
                <a:solidFill>
                  <a:schemeClr val="accent1"/>
                </a:solidFill>
              </a:rPr>
              <a:t>Ethernet LAN: Also called wired LAN because it uses wires cables.</a:t>
            </a:r>
          </a:p>
          <a:p>
            <a:r>
              <a:rPr lang="en-US" sz="4400" dirty="0">
                <a:solidFill>
                  <a:schemeClr val="accent1"/>
                </a:solidFill>
              </a:rPr>
              <a:t>Wireless LAN: Also called Wi-Fi and uses radio waves as links.</a:t>
            </a:r>
          </a:p>
          <a:p>
            <a:pPr marL="0" indent="0">
              <a:buNone/>
            </a:pPr>
            <a:endParaRPr lang="en-US" sz="4400" dirty="0">
              <a:solidFill>
                <a:schemeClr val="accent1"/>
              </a:solidFill>
            </a:endParaRPr>
          </a:p>
          <a:p>
            <a:r>
              <a:rPr lang="en-US" sz="4400" dirty="0">
                <a:solidFill>
                  <a:schemeClr val="accent1"/>
                </a:solidFill>
              </a:rPr>
              <a:t>WAN: Wide-Area Network is also a network computer technology.</a:t>
            </a:r>
          </a:p>
          <a:p>
            <a:r>
              <a:rPr lang="en-US" sz="4400" dirty="0">
                <a:solidFill>
                  <a:schemeClr val="accent1"/>
                </a:solidFill>
              </a:rPr>
              <a:t>WAN coverage is more far reaching.</a:t>
            </a:r>
          </a:p>
          <a:p>
            <a:pPr marL="0" indent="0">
              <a:buNone/>
            </a:pPr>
            <a:endParaRPr lang="en-US" sz="44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4400" dirty="0">
                <a:solidFill>
                  <a:schemeClr val="accent1"/>
                </a:solidFill>
              </a:rPr>
              <a:t>What is the difference between LAN and WAN?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0860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A55A3-9312-475C-8A8E-2D937041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5041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Ethernet 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26393-FDD6-4BDD-9E52-591564EFD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7973"/>
            <a:ext cx="10515600" cy="5270938"/>
          </a:xfrm>
        </p:spPr>
        <p:txBody>
          <a:bodyPr>
            <a:normAutofit fontScale="25000" lnSpcReduction="20000"/>
          </a:bodyPr>
          <a:lstStyle/>
          <a:p>
            <a:r>
              <a:rPr lang="en-US" sz="11100" dirty="0">
                <a:solidFill>
                  <a:schemeClr val="accent1"/>
                </a:solidFill>
              </a:rPr>
              <a:t>Ethernet Frame Consists of ethernet header ,data, trailer</a:t>
            </a:r>
          </a:p>
          <a:p>
            <a:r>
              <a:rPr lang="en-US" sz="11100" dirty="0">
                <a:solidFill>
                  <a:schemeClr val="accent1"/>
                </a:solidFill>
              </a:rPr>
              <a:t>Transmitted data within the network is encapsulated in an Ethernet frame.</a:t>
            </a:r>
          </a:p>
          <a:p>
            <a:r>
              <a:rPr lang="en-US" sz="11100" dirty="0">
                <a:solidFill>
                  <a:schemeClr val="accent1"/>
                </a:solidFill>
              </a:rPr>
              <a:t>Ethernet frame is the IP packet being sent and received </a:t>
            </a:r>
            <a:r>
              <a:rPr lang="en-US" sz="11100" dirty="0" err="1">
                <a:solidFill>
                  <a:schemeClr val="accent1"/>
                </a:solidFill>
              </a:rPr>
              <a:t>withing</a:t>
            </a:r>
            <a:r>
              <a:rPr lang="en-US" sz="11100" dirty="0">
                <a:solidFill>
                  <a:schemeClr val="accent1"/>
                </a:solidFill>
              </a:rPr>
              <a:t> the LAN.</a:t>
            </a:r>
          </a:p>
          <a:p>
            <a:pPr marL="0" indent="0">
              <a:buNone/>
            </a:pPr>
            <a:r>
              <a:rPr lang="en-US" sz="11100" dirty="0">
                <a:solidFill>
                  <a:schemeClr val="accent1"/>
                </a:solidFill>
              </a:rPr>
              <a:t>Ethernet frame consists of the following fields:</a:t>
            </a:r>
          </a:p>
          <a:p>
            <a:r>
              <a:rPr lang="en-US" sz="11100" dirty="0">
                <a:solidFill>
                  <a:schemeClr val="accent1"/>
                </a:solidFill>
              </a:rPr>
              <a:t>Preamble-</a:t>
            </a:r>
          </a:p>
          <a:p>
            <a:r>
              <a:rPr lang="en-US" sz="11100" dirty="0">
                <a:solidFill>
                  <a:schemeClr val="accent1"/>
                </a:solidFill>
              </a:rPr>
              <a:t>Start Frame Delimiter(SFD)</a:t>
            </a:r>
          </a:p>
          <a:p>
            <a:r>
              <a:rPr lang="en-US" sz="11100" dirty="0">
                <a:solidFill>
                  <a:schemeClr val="accent1"/>
                </a:solidFill>
              </a:rPr>
              <a:t>Destination address</a:t>
            </a:r>
          </a:p>
          <a:p>
            <a:r>
              <a:rPr lang="en-US" sz="11100" dirty="0">
                <a:solidFill>
                  <a:schemeClr val="accent1"/>
                </a:solidFill>
              </a:rPr>
              <a:t>Source address</a:t>
            </a:r>
          </a:p>
          <a:p>
            <a:r>
              <a:rPr lang="en-US" sz="11100" dirty="0">
                <a:solidFill>
                  <a:schemeClr val="accent1"/>
                </a:solidFill>
              </a:rPr>
              <a:t>Type</a:t>
            </a:r>
          </a:p>
          <a:p>
            <a:r>
              <a:rPr lang="en-US" sz="11100" dirty="0">
                <a:solidFill>
                  <a:schemeClr val="accent1"/>
                </a:solidFill>
              </a:rPr>
              <a:t>Data</a:t>
            </a:r>
          </a:p>
          <a:p>
            <a:r>
              <a:rPr lang="en-US" sz="11100" dirty="0">
                <a:solidFill>
                  <a:schemeClr val="accent1"/>
                </a:solidFill>
              </a:rPr>
              <a:t>Frame Check Sequence (FCS)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8381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E2AA9-1570-448D-9917-5195DB344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2489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Ethernet frame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EF89455-6EFC-4F79-8410-CB06E70342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4500092"/>
              </p:ext>
            </p:extLst>
          </p:nvPr>
        </p:nvGraphicFramePr>
        <p:xfrm>
          <a:off x="838200" y="1019175"/>
          <a:ext cx="10515603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1788449622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607368643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53527749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906548572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571016933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78306413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245858501"/>
                    </a:ext>
                  </a:extLst>
                </a:gridCol>
              </a:tblGrid>
              <a:tr h="573142">
                <a:tc>
                  <a:txBody>
                    <a:bodyPr/>
                    <a:lstStyle/>
                    <a:p>
                      <a:r>
                        <a:rPr lang="en-US" dirty="0"/>
                        <a:t>Preamble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Start of frame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Destination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Source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20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76533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943E4-94DD-4246-B4DA-6871584AB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0296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Ethernet 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476E9-6D96-4C15-BB2C-78011903D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6800"/>
            <a:ext cx="10515600" cy="511016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b="1" dirty="0">
                <a:solidFill>
                  <a:srgbClr val="FF0000"/>
                </a:solidFill>
              </a:rPr>
              <a:t>Preamble:</a:t>
            </a:r>
            <a:r>
              <a:rPr lang="en-US" sz="3600" dirty="0"/>
              <a:t> 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7 bytes long alternating pattern of 0s and 1s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It tells the receiver a new frame is arriving.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It is used  for Synchronization</a:t>
            </a:r>
          </a:p>
          <a:p>
            <a:pPr marL="514350" indent="-514350">
              <a:buAutoNum type="arabicPeriod" startAt="2"/>
            </a:pPr>
            <a:r>
              <a:rPr lang="en-US" sz="3600" b="1" dirty="0">
                <a:solidFill>
                  <a:srgbClr val="FF0000"/>
                </a:solidFill>
              </a:rPr>
              <a:t>Start of Frame</a:t>
            </a:r>
            <a:r>
              <a:rPr lang="en-US" sz="3600" dirty="0"/>
              <a:t>: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It’s a 1 byte field that indicates the start of an Ethernet frame.</a:t>
            </a:r>
          </a:p>
          <a:p>
            <a:pPr marL="514350" indent="-514350">
              <a:buAutoNum type="arabicPeriod" startAt="3"/>
            </a:pPr>
            <a:r>
              <a:rPr lang="en-US" sz="3600" b="1" dirty="0">
                <a:solidFill>
                  <a:srgbClr val="FF0000"/>
                </a:solidFill>
              </a:rPr>
              <a:t>Destination Address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It’s a 6 byte field that contains the MAC address of  the recipient of the frame.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506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619D1-01C1-42F5-A527-9ED23AF4D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54530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Ethernet frame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2C291-1F2D-404E-A109-54386AF1B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6290"/>
            <a:ext cx="10515600" cy="5120673"/>
          </a:xfrm>
        </p:spPr>
        <p:txBody>
          <a:bodyPr/>
          <a:lstStyle/>
          <a:p>
            <a:pPr marL="514350" indent="-514350">
              <a:buAutoNum type="arabicPeriod" startAt="4"/>
            </a:pPr>
            <a:r>
              <a:rPr lang="en-US" b="1" dirty="0">
                <a:solidFill>
                  <a:srgbClr val="FF0000"/>
                </a:solidFill>
              </a:rPr>
              <a:t>Source Address: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It’s the MAC on the sender of the frame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5. Type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IPv4 or IPv6 protocol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6-   Data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Contains the user data of the frame that is being transmitted and is 46 to 1500 bytes long</a:t>
            </a:r>
            <a:r>
              <a:rPr lang="en-US" sz="3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4405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C6395-BF29-45A3-A7DC-5A187FBFC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38916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3- IPv4 and Subnetting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C4EA-4D33-43EE-B05F-F9DB745E0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accent1"/>
                </a:solidFill>
              </a:rPr>
              <a:t>IPv4 Subnetting</a:t>
            </a:r>
          </a:p>
          <a:p>
            <a:r>
              <a:rPr lang="en-US" sz="4400" dirty="0">
                <a:solidFill>
                  <a:schemeClr val="accent1"/>
                </a:solidFill>
              </a:rPr>
              <a:t>Classful IPv4 Networks</a:t>
            </a:r>
          </a:p>
          <a:p>
            <a:r>
              <a:rPr lang="en-US" sz="4400" dirty="0">
                <a:solidFill>
                  <a:schemeClr val="accent1"/>
                </a:solidFill>
              </a:rPr>
              <a:t>Subnet Masks</a:t>
            </a:r>
          </a:p>
          <a:p>
            <a:r>
              <a:rPr lang="en-US" sz="4400" dirty="0">
                <a:solidFill>
                  <a:schemeClr val="accent1"/>
                </a:solidFill>
              </a:rPr>
              <a:t>Analyzing existing subnets</a:t>
            </a:r>
          </a:p>
        </p:txBody>
      </p:sp>
    </p:spTree>
    <p:extLst>
      <p:ext uri="{BB962C8B-B14F-4D97-AF65-F5344CB8AC3E}">
        <p14:creationId xmlns:p14="http://schemas.microsoft.com/office/powerpoint/2010/main" val="22852952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173D4-FA7B-43ED-9077-964BFE039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7233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Ethernet Link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D05DD-E6E4-4114-AC22-940CCB33E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6800"/>
            <a:ext cx="10515600" cy="5110163"/>
          </a:xfrm>
        </p:spPr>
        <p:txBody>
          <a:bodyPr>
            <a:normAutofit lnSpcReduction="10000"/>
          </a:bodyPr>
          <a:lstStyle/>
          <a:p>
            <a:r>
              <a:rPr lang="en-US" sz="4400" dirty="0">
                <a:solidFill>
                  <a:schemeClr val="accent1"/>
                </a:solidFill>
              </a:rPr>
              <a:t>Ethernet link: Ethernet cable that connects 2 devices</a:t>
            </a:r>
          </a:p>
          <a:p>
            <a:r>
              <a:rPr lang="en-US" sz="4400" dirty="0">
                <a:solidFill>
                  <a:schemeClr val="accent1"/>
                </a:solidFill>
              </a:rPr>
              <a:t>RJ-45 is the most common connector in an Ethernet environment.</a:t>
            </a:r>
          </a:p>
          <a:p>
            <a:r>
              <a:rPr lang="en-US" sz="4400" dirty="0">
                <a:solidFill>
                  <a:schemeClr val="accent1"/>
                </a:solidFill>
              </a:rPr>
              <a:t>RJ-45 contains 8 PIN positions</a:t>
            </a:r>
          </a:p>
          <a:p>
            <a:r>
              <a:rPr lang="en-US" sz="4400" dirty="0">
                <a:solidFill>
                  <a:schemeClr val="accent1"/>
                </a:solidFill>
              </a:rPr>
              <a:t>PINs connect 8 wires to the node.</a:t>
            </a:r>
          </a:p>
          <a:p>
            <a:r>
              <a:rPr lang="en-US" sz="4400" dirty="0">
                <a:solidFill>
                  <a:schemeClr val="accent1"/>
                </a:solidFill>
              </a:rPr>
              <a:t>RJ-45 Ethernet port is compatible with RJ-45 connector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3567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8D286-C213-489D-9E75-49343EA87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5703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Straight-Through Cable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1BB10-2962-4D27-B201-F99418CB4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6441"/>
            <a:ext cx="10515600" cy="5220522"/>
          </a:xfrm>
        </p:spPr>
        <p:txBody>
          <a:bodyPr/>
          <a:lstStyle/>
          <a:p>
            <a:r>
              <a:rPr lang="en-US" dirty="0"/>
              <a:t>Straight-through cable is a twisted pair copper wire cable.</a:t>
            </a:r>
          </a:p>
          <a:p>
            <a:r>
              <a:rPr lang="en-US" dirty="0"/>
              <a:t> It uses RJ-45 connectors at each end and have the same pinout.</a:t>
            </a:r>
          </a:p>
          <a:p>
            <a:pPr marL="0" indent="0">
              <a:buNone/>
            </a:pPr>
            <a:r>
              <a:rPr lang="en-US" dirty="0"/>
              <a:t>Example: A PC connection to an Ethernet switch.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9426C6-7EED-4080-B7C0-676017A2E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046" y="2952636"/>
            <a:ext cx="7233068" cy="309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542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B4002-9C87-47D6-9198-C964FD0B9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Cross-over cable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75FB9-9E22-44F6-817F-8FD4C7CF0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6532"/>
            <a:ext cx="10515600" cy="518043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It is used to connect 2 similar network devices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Example connection of 2 hubs or 2 PCs.</a:t>
            </a:r>
          </a:p>
          <a:p>
            <a:pPr marL="0" indent="0">
              <a:buNone/>
            </a:pPr>
            <a:endParaRPr lang="en-US" sz="36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Refer to the diagram in the previous page for cross-over pinouts.</a:t>
            </a:r>
          </a:p>
        </p:txBody>
      </p:sp>
    </p:spTree>
    <p:extLst>
      <p:ext uri="{BB962C8B-B14F-4D97-AF65-F5344CB8AC3E}">
        <p14:creationId xmlns:p14="http://schemas.microsoft.com/office/powerpoint/2010/main" val="2225014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B73BE-F07A-44FD-ADEC-48D7D0755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828"/>
            <a:ext cx="10515600" cy="602209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Review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A4015-8CCB-4B77-8644-CFC45CD50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7"/>
            <a:ext cx="10515600" cy="5495926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What’s the difference between LAN and WAN?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What’s the 2 types of Ethernet cables?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What’s the difference between Ethernet LAN and Wireless LAN?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How can you define a cross-over cable?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What is an Ethernet link?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What is a straight-through cable?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What are the fields  of an Ethernet frame?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What is a MAC address </a:t>
            </a:r>
          </a:p>
        </p:txBody>
      </p:sp>
    </p:spTree>
    <p:extLst>
      <p:ext uri="{BB962C8B-B14F-4D97-AF65-F5344CB8AC3E}">
        <p14:creationId xmlns:p14="http://schemas.microsoft.com/office/powerpoint/2010/main" val="25196762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A4E29-E095-4C14-B0CA-6422009B2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16422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Wide Area Network ( WAN)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A6339-D1F8-4EAE-8F5C-C75B75E5A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0105"/>
            <a:ext cx="10515600" cy="519685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WAN is a technology that allows enterprises to connect offices that are located in multiple regions.</a:t>
            </a:r>
          </a:p>
          <a:p>
            <a:r>
              <a:rPr lang="en-US" dirty="0">
                <a:solidFill>
                  <a:schemeClr val="accent1"/>
                </a:solidFill>
              </a:rPr>
              <a:t>WANs are leased line that provide the networking service.</a:t>
            </a:r>
          </a:p>
          <a:p>
            <a:r>
              <a:rPr lang="en-US" dirty="0">
                <a:solidFill>
                  <a:schemeClr val="accent1"/>
                </a:solidFill>
              </a:rPr>
              <a:t>Leased lines are provided by Service Provider ( SP)  such as the telecommunications companies</a:t>
            </a:r>
          </a:p>
          <a:p>
            <a:pPr marL="0" indent="0">
              <a:buNone/>
            </a:pPr>
            <a:r>
              <a:rPr lang="en-US" dirty="0"/>
              <a:t>Example: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02572B-6182-4613-A93D-24B506F47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30" y="3225040"/>
            <a:ext cx="8708931" cy="295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35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326F1-0C14-45D8-8140-5310C2E60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9505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Ethernet WANs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640D3-1C71-4477-8074-A6DD27911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709" y="1042635"/>
            <a:ext cx="10515600" cy="5265081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chemeClr val="accent1"/>
                </a:solidFill>
              </a:rPr>
              <a:t>Unlike Ethernet LANs that are used for Local-Area-Networks.</a:t>
            </a:r>
          </a:p>
          <a:p>
            <a:r>
              <a:rPr lang="en-US" sz="4400" dirty="0">
                <a:solidFill>
                  <a:schemeClr val="accent1"/>
                </a:solidFill>
              </a:rPr>
              <a:t>Ethernet WANs are used through longer distances.</a:t>
            </a:r>
          </a:p>
          <a:p>
            <a:r>
              <a:rPr lang="en-US" sz="4400" dirty="0">
                <a:solidFill>
                  <a:schemeClr val="accent1"/>
                </a:solidFill>
              </a:rPr>
              <a:t>The 1000Base-LX is a SMF Ethernet cable that can connect LANs at 5km distances.</a:t>
            </a:r>
          </a:p>
          <a:p>
            <a:r>
              <a:rPr lang="en-US" sz="4400" dirty="0">
                <a:solidFill>
                  <a:schemeClr val="accent1"/>
                </a:solidFill>
              </a:rPr>
              <a:t>The 1000Base-ZX can connect LANS at 70km distances.</a:t>
            </a:r>
          </a:p>
        </p:txBody>
      </p:sp>
    </p:spTree>
    <p:extLst>
      <p:ext uri="{BB962C8B-B14F-4D97-AF65-F5344CB8AC3E}">
        <p14:creationId xmlns:p14="http://schemas.microsoft.com/office/powerpoint/2010/main" val="34805191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B1637-152A-436C-9B6B-8B5668870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7373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Ethernet WANs cont’d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E7805-0EB4-4338-A08F-BA3F3FECC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7712"/>
            <a:ext cx="10515600" cy="5831353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</a:rPr>
              <a:t>Currently the Ethernet cables technology can be used to create WAN.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Internet Core consists of Ethernet LANs and Ethernet WANs interconnection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Internet Core connects all Service Providers (ISPs).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LANs connected to internet via cables or wireless technology are called </a:t>
            </a:r>
            <a:r>
              <a:rPr lang="en-US" sz="3200" b="1" u="sng" dirty="0">
                <a:solidFill>
                  <a:schemeClr val="accent1"/>
                </a:solidFill>
              </a:rPr>
              <a:t>Internet Access Links.</a:t>
            </a:r>
          </a:p>
          <a:p>
            <a:pPr marL="0" indent="0">
              <a:buNone/>
            </a:pPr>
            <a:endParaRPr lang="en-US" b="1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0450E0-0BC1-4092-A23D-3151D28F5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947" y="4157831"/>
            <a:ext cx="5563056" cy="218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573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00CB6-6B7B-4239-B0B3-3241B11A4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5700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Ethernet WANs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DBE1D-05C1-499D-AAAB-2DD9343A1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384"/>
            <a:ext cx="10515600" cy="58286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Digital Subscriber Line (DSL)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DSL: a high speed WAN link that connects to internet via telephone lines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DSL WAN link is provided by ISP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Internet connection can be either through a regular modem, LAN, cable modem or DSL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5C7664-BDDF-45F7-8AB2-4891104A4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625" y="4401500"/>
            <a:ext cx="7200216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559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A5E4C-CA0E-4B1B-8172-A0A7A8262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9735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Ethernet WANs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A22EB-C120-46A7-BFF7-214740ECC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4860"/>
            <a:ext cx="10515600" cy="5142103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Cable Internet: 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It provides Internet access that uses the same infrastructure as DSL or cable television.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Here is an Example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5A97F5-5C47-45C4-B4DF-14D04E2EA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080" y="3429000"/>
            <a:ext cx="8213174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5744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DA750-B8BD-42D5-9969-BD61EA82C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062"/>
            <a:ext cx="10515600" cy="583324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Review Questions: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6F208-D6B5-4794-B356-35AC949D0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9601"/>
            <a:ext cx="10515600" cy="5754414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What is the Internet Core?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Can you provide a diagram of DSL WAN links?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What is a lease line WAN?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What is the difference between LANs and WANs?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Difference between Ethernet WAN and Ethernet WAN link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Create a diagram of LAN to LAN WAN link over leased lines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Create a diagram of a basic Ethernet WAN link between 5 separate LAN networks.</a:t>
            </a:r>
          </a:p>
        </p:txBody>
      </p:sp>
    </p:spTree>
    <p:extLst>
      <p:ext uri="{BB962C8B-B14F-4D97-AF65-F5344CB8AC3E}">
        <p14:creationId xmlns:p14="http://schemas.microsoft.com/office/powerpoint/2010/main" val="1435490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07C8F-A870-441C-80B0-D2B75C986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4- IPv4 Configurations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B7EEC-D32C-4C3D-9C5E-EE94DD017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accent1"/>
                </a:solidFill>
              </a:rPr>
              <a:t>IPv4 addresses and Static Route configurations </a:t>
            </a:r>
          </a:p>
          <a:p>
            <a:r>
              <a:rPr lang="en-US" sz="4400" dirty="0">
                <a:solidFill>
                  <a:schemeClr val="accent1"/>
                </a:solidFill>
              </a:rPr>
              <a:t>RIPv2</a:t>
            </a:r>
          </a:p>
          <a:p>
            <a:r>
              <a:rPr lang="en-US" sz="4400" dirty="0">
                <a:solidFill>
                  <a:schemeClr val="accent1"/>
                </a:solidFill>
              </a:rPr>
              <a:t>DHCP</a:t>
            </a:r>
          </a:p>
          <a:p>
            <a:r>
              <a:rPr lang="en-US" sz="4400" dirty="0">
                <a:solidFill>
                  <a:schemeClr val="accent1"/>
                </a:solidFill>
              </a:rPr>
              <a:t>Variable-Length Subnet Mask (VLSM)</a:t>
            </a:r>
          </a:p>
          <a:p>
            <a:r>
              <a:rPr lang="en-US" sz="4400" dirty="0">
                <a:solidFill>
                  <a:schemeClr val="accent1"/>
                </a:solidFill>
              </a:rPr>
              <a:t>IPv4 troubleshooting </a:t>
            </a:r>
          </a:p>
        </p:txBody>
      </p:sp>
    </p:spTree>
    <p:extLst>
      <p:ext uri="{BB962C8B-B14F-4D97-AF65-F5344CB8AC3E}">
        <p14:creationId xmlns:p14="http://schemas.microsoft.com/office/powerpoint/2010/main" val="35517699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2E7E5-34A5-49ED-A51F-731649255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2381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Wireless 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DDB5C-B28B-466E-ADAF-698843D4A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3492"/>
            <a:ext cx="10515600" cy="513347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Ability to remain connected and mobile without wires.</a:t>
            </a:r>
          </a:p>
          <a:p>
            <a:pPr marL="0" indent="0">
              <a:buNone/>
            </a:pPr>
            <a:r>
              <a:rPr lang="en-US" dirty="0"/>
              <a:t>Wireless IEEE802.11 standard has been ratified in 1997 for LAN/MAN</a:t>
            </a:r>
          </a:p>
          <a:p>
            <a:pPr marL="0" indent="0">
              <a:buNone/>
            </a:pPr>
            <a:r>
              <a:rPr lang="en-US" dirty="0"/>
              <a:t>IEEE802.11 standard is the WLAN working group with LAN/MAN community.</a:t>
            </a:r>
          </a:p>
          <a:p>
            <a:pPr marL="0" indent="0">
              <a:buNone/>
            </a:pPr>
            <a:r>
              <a:rPr lang="en-US" dirty="0"/>
              <a:t>Typical wireless network is an extension of LAN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0FA4A8-1A3A-491F-BC96-758F50E29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09" y="3668302"/>
            <a:ext cx="8826649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246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1118C-CC28-45A7-BF70-B3FB55B54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2306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Wireless LAN (WLAN)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9E575-A7DF-477A-A687-7BF7470EF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7432"/>
            <a:ext cx="10515600" cy="521953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The first WLAN had a data rate up to 2Mbps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It could go about 200–300 feet depending on the area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It was called simply 802.11. 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The  rates in use today are higher and are 11Mbps and 54Mbps;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These are called IEEE 802.11b and 802.11g/a, respectively.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7617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4B129-8008-4541-9A1E-686AFC03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10"/>
            <a:ext cx="10515600" cy="632628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Spread Spectrum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E69F3-356A-4F87-9470-3CF68BA7A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8"/>
            <a:ext cx="10515600" cy="660726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</a:rPr>
              <a:t>Spread Spectrum is a coding technique for digital transmission.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</a:rPr>
              <a:t>It is a form of </a:t>
            </a:r>
            <a:r>
              <a:rPr lang="en-US" sz="3200" u="sng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wireless</a:t>
            </a:r>
            <a:r>
              <a:rPr lang="en-US" sz="3200" dirty="0">
                <a:solidFill>
                  <a:schemeClr val="accent1"/>
                </a:solidFill>
              </a:rPr>
              <a:t> communications in which the </a:t>
            </a:r>
            <a:r>
              <a:rPr lang="en-US" sz="3200" b="1" u="sng" dirty="0">
                <a:solidFill>
                  <a:schemeClr val="accent1"/>
                </a:solidFill>
              </a:rPr>
              <a:t>frequency</a:t>
            </a:r>
            <a:r>
              <a:rPr lang="en-US" sz="3200" dirty="0">
                <a:solidFill>
                  <a:schemeClr val="accent1"/>
                </a:solidFill>
              </a:rPr>
              <a:t> of the transmitted signal is deliberately varied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</a:rPr>
              <a:t>It results in providing a much greater </a:t>
            </a:r>
            <a:r>
              <a:rPr lang="en-US" sz="3200" b="1" u="sng" dirty="0">
                <a:solidFill>
                  <a:schemeClr val="accent1"/>
                </a:solidFill>
              </a:rPr>
              <a:t>bandwidth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accent1"/>
                </a:solidFill>
              </a:rPr>
              <a:t>Frequency</a:t>
            </a:r>
            <a:r>
              <a:rPr lang="en-US" sz="3200" dirty="0">
                <a:solidFill>
                  <a:schemeClr val="accent1"/>
                </a:solidFill>
              </a:rPr>
              <a:t>: describes the number of waves that pass a fixed place in a given amount of time.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accent1"/>
                </a:solidFill>
              </a:rPr>
              <a:t>Bandwidth</a:t>
            </a:r>
            <a:r>
              <a:rPr lang="en-US" sz="3200" dirty="0">
                <a:solidFill>
                  <a:schemeClr val="accent1"/>
                </a:solidFill>
              </a:rPr>
              <a:t>: Is the amount of information that can be carried through any communication </a:t>
            </a:r>
            <a:r>
              <a:rPr lang="en-US" sz="3600" dirty="0">
                <a:solidFill>
                  <a:schemeClr val="accent1"/>
                </a:solidFill>
              </a:rPr>
              <a:t>medium.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Bandwidth is the capacity for sending and receiving data</a:t>
            </a:r>
          </a:p>
        </p:txBody>
      </p:sp>
    </p:spTree>
    <p:extLst>
      <p:ext uri="{BB962C8B-B14F-4D97-AF65-F5344CB8AC3E}">
        <p14:creationId xmlns:p14="http://schemas.microsoft.com/office/powerpoint/2010/main" val="41661156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9585E-745A-49C1-B4CB-8945149EE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450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Spread Spectrum Technology </a:t>
            </a:r>
            <a:r>
              <a:rPr lang="en-US" b="1" dirty="0" err="1">
                <a:solidFill>
                  <a:srgbClr val="FF0000"/>
                </a:solidFill>
              </a:rPr>
              <a:t>con’td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0C612-C1CE-4C3C-AFF0-260C84477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8795"/>
            <a:ext cx="10515600" cy="48570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</a:rPr>
              <a:t>Spread spectrum is currently the most widely used transmission technique in WLAN.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accent1"/>
                </a:solidFill>
              </a:rPr>
              <a:t>There 2 different spreading techniques: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accent1"/>
                </a:solidFill>
              </a:rPr>
              <a:t>Frequency Hopping Spread Spectrum (FHSS): </a:t>
            </a:r>
            <a:r>
              <a:rPr lang="en-US" sz="3200" dirty="0">
                <a:solidFill>
                  <a:schemeClr val="accent1"/>
                </a:solidFill>
              </a:rPr>
              <a:t>This is the process of jumping quickly from one frequency to another.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</a:rPr>
              <a:t>It splits the signal into separate parts.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accent1"/>
                </a:solidFill>
              </a:rPr>
              <a:t>Direct Sequence Spread Spectrum (DSSS):  </a:t>
            </a:r>
            <a:r>
              <a:rPr lang="en-US" sz="3200" dirty="0">
                <a:solidFill>
                  <a:schemeClr val="accent1"/>
                </a:solidFill>
              </a:rPr>
              <a:t>This technique reduces interference.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</a:rPr>
              <a:t>DSSS doesn’t split the signal into pieces.</a:t>
            </a:r>
          </a:p>
        </p:txBody>
      </p:sp>
    </p:spTree>
    <p:extLst>
      <p:ext uri="{BB962C8B-B14F-4D97-AF65-F5344CB8AC3E}">
        <p14:creationId xmlns:p14="http://schemas.microsoft.com/office/powerpoint/2010/main" val="19216673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751A1-4F9F-43E6-B9F2-76B0BA24B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0790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DSS Channel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35A47-453D-4C3E-B8DB-1919A8FF1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5916"/>
            <a:ext cx="10515600" cy="5241047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11 total channels can be used for RF transmission in WLANs.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Each channel is 22 MHz wide.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All channels combined equal the entire spectrum that be used for 802.11 WLANs.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When designing WLANs, multiple channels become an issue when overlapping coverage is required.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When 2 APs  have overlapping coverage, each of them must be using a different channel.</a:t>
            </a:r>
          </a:p>
        </p:txBody>
      </p:sp>
    </p:spTree>
    <p:extLst>
      <p:ext uri="{BB962C8B-B14F-4D97-AF65-F5344CB8AC3E}">
        <p14:creationId xmlns:p14="http://schemas.microsoft.com/office/powerpoint/2010/main" val="10694253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9CE4B-53ED-4D47-91A4-DD574207C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368"/>
            <a:ext cx="10515600" cy="591669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802.11 topologies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47342-E717-41E5-80BC-5C3111C65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7"/>
            <a:ext cx="10515600" cy="6176963"/>
          </a:xfrm>
        </p:spPr>
        <p:txBody>
          <a:bodyPr/>
          <a:lstStyle/>
          <a:p>
            <a:pPr marL="0" indent="0">
              <a:buNone/>
            </a:pPr>
            <a:r>
              <a:rPr lang="en-US" sz="3600" b="1" dirty="0">
                <a:solidFill>
                  <a:schemeClr val="accent1"/>
                </a:solidFill>
              </a:rPr>
              <a:t>IEEE 802.11 standard supports the following three topology sets: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b="1" dirty="0">
                <a:solidFill>
                  <a:schemeClr val="accent1"/>
                </a:solidFill>
              </a:rPr>
              <a:t>Basic Service Set (BSS) Network: </a:t>
            </a:r>
            <a:r>
              <a:rPr lang="en-US" sz="3600" dirty="0">
                <a:solidFill>
                  <a:schemeClr val="accent1"/>
                </a:solidFill>
              </a:rPr>
              <a:t>It consists of at least one connected to wired network and a set of wireless end stations.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D3CC1-7A75-4F6B-A102-25A4880E9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91261"/>
            <a:ext cx="7682977" cy="280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5456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B7C6E-A3EC-4B51-9641-67E91FC7A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7015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802.11 topologies cont’d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F156-841D-40CF-BC63-28CC1488C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6368"/>
            <a:ext cx="10515600" cy="6341631"/>
          </a:xfrm>
        </p:spPr>
        <p:txBody>
          <a:bodyPr/>
          <a:lstStyle/>
          <a:p>
            <a:pPr marL="0" indent="0">
              <a:buNone/>
            </a:pPr>
            <a:r>
              <a:rPr lang="en-US" sz="3600" b="1" dirty="0">
                <a:solidFill>
                  <a:schemeClr val="accent1"/>
                </a:solidFill>
              </a:rPr>
              <a:t>2. Independent Basic Service set (IBSS) Network: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IBSS is also referred to as an ad-hoc network.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IBSS topology sets consist of a number of wireless end stations that communicate directly with one another without AP.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Ad-hoc implementations are not connected to any network and cover a small area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BFD66-A814-4110-A2B3-00FCB46CD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993" y="4404238"/>
            <a:ext cx="6837157" cy="234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444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24532-1D75-4848-BDDB-5BC0BA9B5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577"/>
            <a:ext cx="10515600" cy="69386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802.11 topologies cont’d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B1DEF-4FEF-48E6-AF8E-E5C4E58CA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03589"/>
            <a:ext cx="10515600" cy="5450822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chemeClr val="accent1"/>
                </a:solidFill>
              </a:rPr>
              <a:t>Extended Service Set (ESS) Networks: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ESS consists of overlapping BSS sets, called “cells”.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Cells are referred to as “distribution systems”  (DS) 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and are usually connected together by wired medium.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Most corporate WLANs require access to the wired LAN for services.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They operate in a BSS/ESS topology.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7" name="Picture 3" descr="Image result for ess network diagram">
            <a:hlinkClick r:id="rId2"/>
            <a:extLst>
              <a:ext uri="{FF2B5EF4-FFF2-40B4-BE49-F238E27FC236}">
                <a16:creationId xmlns:a16="http://schemas.microsoft.com/office/drawing/2014/main" id="{BB64EE5C-28C9-4BB4-A73D-5746A47F5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716" y="4519448"/>
            <a:ext cx="7250036" cy="227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5321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E1F0E-395C-4E61-81BE-84CAC9F2F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8517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802.11 Services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EE37B-E010-4896-B0F0-166E1A1F0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672" y="978946"/>
            <a:ext cx="10407127" cy="5198017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There are nine IEEE802.11 services: 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Four are station services (Authentication, de-authentication, data delivery and privacy)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Five are distribution services ( Association, re-association, disassociation , integration and distribution).</a:t>
            </a:r>
          </a:p>
          <a:p>
            <a:pPr marL="0" indent="0">
              <a:buNone/>
            </a:pPr>
            <a:endParaRPr lang="en-US" sz="36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3770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E85AF-BF52-4464-8DDE-4783DAD92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683"/>
            <a:ext cx="10515600" cy="46585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802.11 Services cont’d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0569B-33B4-44FE-A9A2-1A7DEA161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8731"/>
            <a:ext cx="10515600" cy="64391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1. Authentication service: </a:t>
            </a:r>
            <a:r>
              <a:rPr lang="en-US" dirty="0">
                <a:solidFill>
                  <a:schemeClr val="accent1"/>
                </a:solidFill>
              </a:rPr>
              <a:t>It defines the identity of the wireless device.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Authentication can be configured against a list of MAC addresses.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A wireless device can authenticate itself to more than one AP.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2. De-authentication service: </a:t>
            </a:r>
            <a:r>
              <a:rPr lang="en-US" dirty="0">
                <a:solidFill>
                  <a:schemeClr val="accent1"/>
                </a:solidFill>
              </a:rPr>
              <a:t>It uses to </a:t>
            </a:r>
            <a:r>
              <a:rPr lang="en-US" dirty="0" err="1">
                <a:solidFill>
                  <a:schemeClr val="accent1"/>
                </a:solidFill>
              </a:rPr>
              <a:t>trear</a:t>
            </a:r>
            <a:r>
              <a:rPr lang="en-US" dirty="0">
                <a:solidFill>
                  <a:schemeClr val="accent1"/>
                </a:solidFill>
              </a:rPr>
              <a:t> down a previously known station identity.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De-authentication is used when a wireless device is shutdown.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It frees up resources on the AP for other devices.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3. The privacy service: </a:t>
            </a:r>
            <a:r>
              <a:rPr lang="en-US" dirty="0">
                <a:solidFill>
                  <a:schemeClr val="accent1"/>
                </a:solidFill>
              </a:rPr>
              <a:t>is used to protect the data in WLAN.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It protects the data with  a feature called Wireless Equivalency </a:t>
            </a:r>
            <a:r>
              <a:rPr lang="en-US" sz="3200" dirty="0">
                <a:solidFill>
                  <a:schemeClr val="accent1"/>
                </a:solidFill>
              </a:rPr>
              <a:t>Privacy (WEP)</a:t>
            </a:r>
          </a:p>
        </p:txBody>
      </p:sp>
    </p:spTree>
    <p:extLst>
      <p:ext uri="{BB962C8B-B14F-4D97-AF65-F5344CB8AC3E}">
        <p14:creationId xmlns:p14="http://schemas.microsoft.com/office/powerpoint/2010/main" val="1011972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11C9B-9548-4023-AF48-93149F8D9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3413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5- Access Control Lists and Network Address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87461-27AD-429E-A408-73C210C49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accent1"/>
                </a:solidFill>
              </a:rPr>
              <a:t>IPv4 ACLs</a:t>
            </a:r>
          </a:p>
          <a:p>
            <a:r>
              <a:rPr lang="en-US" sz="4400" dirty="0">
                <a:solidFill>
                  <a:schemeClr val="accent1"/>
                </a:solidFill>
              </a:rPr>
              <a:t>NAT</a:t>
            </a:r>
          </a:p>
          <a:p>
            <a:r>
              <a:rPr lang="en-US" sz="4400" dirty="0">
                <a:solidFill>
                  <a:schemeClr val="accent1"/>
                </a:solidFill>
              </a:rPr>
              <a:t>Troubleshooting ACLs </a:t>
            </a:r>
          </a:p>
          <a:p>
            <a:r>
              <a:rPr lang="en-US" sz="4400" dirty="0">
                <a:solidFill>
                  <a:schemeClr val="accent1"/>
                </a:solidFill>
              </a:rPr>
              <a:t>Troubleshooting NAT</a:t>
            </a:r>
          </a:p>
          <a:p>
            <a:pPr marL="0" indent="0">
              <a:buNone/>
            </a:pPr>
            <a:endParaRPr lang="en-US" sz="44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524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0D6DA-E85C-41F2-B873-E8FE79ED7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167"/>
            <a:ext cx="10515600" cy="52712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802.11 Services cont’d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F187B-AD69-4DE9-80D5-41CCC6224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4852"/>
            <a:ext cx="10515600" cy="56821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4. Association service: </a:t>
            </a:r>
            <a:r>
              <a:rPr lang="en-US" dirty="0">
                <a:solidFill>
                  <a:schemeClr val="accent1"/>
                </a:solidFill>
              </a:rPr>
              <a:t>It handles the logical connections between devices.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It calculates the path that the DS takes to a wireless device.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Association service is used as soon as a device is connected to an AP.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5. Re-association service  </a:t>
            </a:r>
            <a:r>
              <a:rPr lang="en-US" dirty="0">
                <a:solidFill>
                  <a:schemeClr val="accent1"/>
                </a:solidFill>
              </a:rPr>
              <a:t>prevents wireless devices from losing network sessions.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6. Disassociation service </a:t>
            </a:r>
            <a:r>
              <a:rPr lang="en-US" dirty="0">
                <a:solidFill>
                  <a:schemeClr val="accent1"/>
                </a:solidFill>
              </a:rPr>
              <a:t>is used to disconnect a session.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7. Integration service </a:t>
            </a:r>
            <a:r>
              <a:rPr lang="en-US" dirty="0">
                <a:solidFill>
                  <a:schemeClr val="accent1"/>
                </a:solidFill>
              </a:rPr>
              <a:t>handles data translation from 802.11 frame format into the wired network frame format. And vice </a:t>
            </a:r>
            <a:r>
              <a:rPr lang="en-US" dirty="0" err="1">
                <a:solidFill>
                  <a:schemeClr val="accent1"/>
                </a:solidFill>
              </a:rPr>
              <a:t>versa.It</a:t>
            </a:r>
            <a:r>
              <a:rPr lang="en-US" dirty="0">
                <a:solidFill>
                  <a:schemeClr val="accent1"/>
                </a:solidFill>
              </a:rPr>
              <a:t> resides in the Aps.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8. Distribution service: </a:t>
            </a:r>
            <a:r>
              <a:rPr lang="en-US" dirty="0">
                <a:solidFill>
                  <a:schemeClr val="accent1"/>
                </a:solidFill>
              </a:rPr>
              <a:t>used by Aps to determine whether to send a frame to another AP</a:t>
            </a:r>
          </a:p>
        </p:txBody>
      </p:sp>
    </p:spTree>
    <p:extLst>
      <p:ext uri="{BB962C8B-B14F-4D97-AF65-F5344CB8AC3E}">
        <p14:creationId xmlns:p14="http://schemas.microsoft.com/office/powerpoint/2010/main" val="4558998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C54E1-9117-496B-BC70-47BAD7A5A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62"/>
            <a:ext cx="10515600" cy="532504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802.11b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0192F-3877-4825-AD0B-CDB647C5D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534809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802.11b has been ratified in 1999.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It standardizes the physical layer support of two new speeds:5.5 Mbps and 11 Mbps.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Operates at 11 Mbps and the same features and service as 802.11 standard.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It allows data rates to be automatically adjusted in case of interference.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When devices move beyond 11 Mbps ops, the will transmit at lower speeds, falling back to 5.5, 2 and 1 Mbps</a:t>
            </a:r>
          </a:p>
        </p:txBody>
      </p:sp>
    </p:spTree>
    <p:extLst>
      <p:ext uri="{BB962C8B-B14F-4D97-AF65-F5344CB8AC3E}">
        <p14:creationId xmlns:p14="http://schemas.microsoft.com/office/powerpoint/2010/main" val="28086305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C969A-8A12-474F-BC48-552D25095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46"/>
            <a:ext cx="10515600" cy="424927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802.11a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9E6B7-83DE-425E-82ED-2C247E3F9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6292"/>
            <a:ext cx="10515600" cy="559067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Another extension of 802.11 standard.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It uses an encoding modulation technique called Orthogonal Frequency Division Multiplexing (</a:t>
            </a:r>
            <a:r>
              <a:rPr lang="en-US" sz="3600" dirty="0" err="1">
                <a:solidFill>
                  <a:schemeClr val="accent1"/>
                </a:solidFill>
              </a:rPr>
              <a:t>OFDM:a</a:t>
            </a:r>
            <a:r>
              <a:rPr lang="en-US" sz="3600" dirty="0">
                <a:solidFill>
                  <a:schemeClr val="accent1"/>
                </a:solidFill>
              </a:rPr>
              <a:t> major part of most wireless companies).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It operates at 5 GHZ and its speed is up to 54 Mbps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It cannot interoperate with 802.11b because they use 2 different frequencies.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802.11g:</a:t>
            </a:r>
            <a:r>
              <a:rPr lang="en-US" sz="3600" dirty="0">
                <a:solidFill>
                  <a:srgbClr val="FF0000"/>
                </a:solidFill>
              </a:rPr>
              <a:t>  </a:t>
            </a:r>
            <a:r>
              <a:rPr lang="en-US" sz="3600" dirty="0">
                <a:solidFill>
                  <a:schemeClr val="accent1"/>
                </a:solidFill>
              </a:rPr>
              <a:t>Offers a max of 54 Mbps using 2.4 GHZ spectrum. 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It supports both speeds of 802.11a/b</a:t>
            </a:r>
          </a:p>
          <a:p>
            <a:pPr marL="0" indent="0">
              <a:buNone/>
            </a:pPr>
            <a:endParaRPr lang="en-US" sz="36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370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C82B5-DA34-4D76-9B44-FC8325411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093"/>
            <a:ext cx="10515600" cy="602427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Security Fundamentals for WLANs.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B7151-3145-4C63-9E70-FC098E5CD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31520"/>
            <a:ext cx="10515600" cy="55778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accent1"/>
                </a:solidFill>
              </a:rPr>
              <a:t>IEEE 802.11 provides three ways to secure WLANs:</a:t>
            </a:r>
          </a:p>
          <a:p>
            <a:pPr marL="0" indent="0">
              <a:buNone/>
            </a:pPr>
            <a:r>
              <a:rPr lang="en-US" sz="3600" b="1" dirty="0">
                <a:solidFill>
                  <a:schemeClr val="accent1"/>
                </a:solidFill>
              </a:rPr>
              <a:t>Service Set Identifier (SSID): </a:t>
            </a:r>
            <a:r>
              <a:rPr lang="en-US" sz="3600" dirty="0">
                <a:solidFill>
                  <a:schemeClr val="accent1"/>
                </a:solidFill>
              </a:rPr>
              <a:t>A sequence of alphanumeric that uniquely identifies a </a:t>
            </a:r>
            <a:r>
              <a:rPr lang="en-US" sz="3600" dirty="0" err="1">
                <a:solidFill>
                  <a:schemeClr val="accent1"/>
                </a:solidFill>
              </a:rPr>
              <a:t>Wifi</a:t>
            </a:r>
            <a:r>
              <a:rPr lang="en-US" sz="3600" dirty="0">
                <a:solidFill>
                  <a:schemeClr val="accent1"/>
                </a:solidFill>
              </a:rPr>
              <a:t> device.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It can be associated with one or more APs to create multiple segments.</a:t>
            </a:r>
          </a:p>
          <a:p>
            <a:pPr marL="0" indent="0">
              <a:buNone/>
            </a:pPr>
            <a:r>
              <a:rPr lang="en-US" sz="3600" b="1" dirty="0">
                <a:solidFill>
                  <a:schemeClr val="accent1"/>
                </a:solidFill>
              </a:rPr>
              <a:t>MAC Address: </a:t>
            </a:r>
            <a:r>
              <a:rPr lang="en-US" sz="3600" dirty="0">
                <a:solidFill>
                  <a:schemeClr val="accent1"/>
                </a:solidFill>
              </a:rPr>
              <a:t>AP can authenticate a wireless device based on a list of MAC addresses.</a:t>
            </a:r>
          </a:p>
          <a:p>
            <a:pPr marL="0" indent="0">
              <a:buNone/>
            </a:pPr>
            <a:r>
              <a:rPr lang="en-US" sz="3600" b="1" dirty="0">
                <a:solidFill>
                  <a:schemeClr val="accent1"/>
                </a:solidFill>
              </a:rPr>
              <a:t>Encryption:</a:t>
            </a:r>
            <a:r>
              <a:rPr lang="en-US" sz="3600" dirty="0">
                <a:solidFill>
                  <a:schemeClr val="accent1"/>
                </a:solidFill>
              </a:rPr>
              <a:t> WEP uses  an encryption to encapsulate the 802.11 data frames.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FF0000"/>
                </a:solidFill>
              </a:rPr>
              <a:t>*** VPNs are a form of encryption as well. </a:t>
            </a:r>
          </a:p>
        </p:txBody>
      </p:sp>
    </p:spTree>
    <p:extLst>
      <p:ext uri="{BB962C8B-B14F-4D97-AF65-F5344CB8AC3E}">
        <p14:creationId xmlns:p14="http://schemas.microsoft.com/office/powerpoint/2010/main" val="39923841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2C66-D16D-469D-9E10-95246F0D0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47"/>
            <a:ext cx="10515600" cy="537881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Extensible Authentication Protocol (EAP</a:t>
            </a:r>
            <a:r>
              <a:rPr lang="en-US" sz="54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D31B1-BBDA-4FFC-AD4D-5BDBE4124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6974"/>
            <a:ext cx="10515600" cy="5509989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</a:rPr>
              <a:t>EAP provides authentication within PPP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EAP can define one or more request for peer-to-peer authentication.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EAP provides a flexible, link-layer security framework 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EAP can support pre-packet authentication and integrity protection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6246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6A7A9-A757-4735-87C6-462086897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6244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Review questions: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6C558-2632-4C80-949D-BDDD45DBA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0461"/>
            <a:ext cx="10515600" cy="517650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8893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9E732-B36D-418B-B54A-1EE95BD15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4029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IPv4 and 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D55B7-55C1-42A7-BD8C-8D942DBD3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9154"/>
            <a:ext cx="10515600" cy="520780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IP Address</a:t>
            </a:r>
            <a:r>
              <a:rPr lang="en-US" sz="3600" dirty="0">
                <a:solidFill>
                  <a:schemeClr val="accent1"/>
                </a:solidFill>
              </a:rPr>
              <a:t>: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A numeric identifier that is assigned to each host.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A software address (NOT Hardware address) that is uses for finding hosts on a LAN.</a:t>
            </a:r>
          </a:p>
          <a:p>
            <a:pPr marL="0" indent="0">
              <a:buNone/>
            </a:pPr>
            <a:endParaRPr lang="en-US" sz="36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IP Routing</a:t>
            </a:r>
            <a:r>
              <a:rPr lang="en-US" sz="3600" dirty="0">
                <a:solidFill>
                  <a:schemeClr val="accent1"/>
                </a:solidFill>
              </a:rPr>
              <a:t>: 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A process of forwarding packets to hosts.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A process of transporting data from source to destination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0087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A3577-8855-4B5E-BDCA-829A89B1E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498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IPv4 and Routing cont’d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4046A-8DDE-49DC-BD20-5341F1A1A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756" y="1056761"/>
            <a:ext cx="10515600" cy="5650664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IP routing protocol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</a:rPr>
              <a:t>A process for routers to communicate with each other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</a:rPr>
              <a:t>It determines the path that data follows from source to destination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Example of Data transfer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879F1-8CF9-48BB-B44F-70EBC5C5D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76" y="3567775"/>
            <a:ext cx="70485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0522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24CCA-ADCA-4BC0-8569-9ACF58590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1177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IPv4 and Routing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A3A88-F5A2-4145-B139-A4E3D3A02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2007"/>
            <a:ext cx="10515600" cy="517495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900" b="1" dirty="0">
                <a:solidFill>
                  <a:srgbClr val="FF0000"/>
                </a:solidFill>
              </a:rPr>
              <a:t>IPv4 :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Consists of 32 bits of information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These bits are divided into four sections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These sections are referred to as octets or bytes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IP address can be depicted using one of the three methods: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 err="1">
                <a:solidFill>
                  <a:schemeClr val="accent1"/>
                </a:solidFill>
              </a:rPr>
              <a:t>Dotte</a:t>
            </a:r>
            <a:r>
              <a:rPr lang="en-US" sz="3600" dirty="0">
                <a:solidFill>
                  <a:schemeClr val="accent1"/>
                </a:solidFill>
              </a:rPr>
              <a:t>-Decimal Notation (DDN) as in 10.1.1.1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 err="1">
                <a:solidFill>
                  <a:schemeClr val="accent1"/>
                </a:solidFill>
              </a:rPr>
              <a:t>Binaray</a:t>
            </a:r>
            <a:r>
              <a:rPr lang="en-US" sz="3600" dirty="0">
                <a:solidFill>
                  <a:schemeClr val="accent1"/>
                </a:solidFill>
              </a:rPr>
              <a:t> as in 10101100.00010000.00011110.00111000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Hexadecimal (hex) as in AC.10.1E.38</a:t>
            </a:r>
          </a:p>
        </p:txBody>
      </p:sp>
    </p:spTree>
    <p:extLst>
      <p:ext uri="{BB962C8B-B14F-4D97-AF65-F5344CB8AC3E}">
        <p14:creationId xmlns:p14="http://schemas.microsoft.com/office/powerpoint/2010/main" val="39853346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B0005-09D5-4660-8292-126202109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017"/>
            <a:ext cx="10515600" cy="636411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IPv4 Terminology: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FFF86-E348-4B30-BAF9-8E73C1D15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25366"/>
            <a:ext cx="10515600" cy="578068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The following are important terms to understand:</a:t>
            </a:r>
          </a:p>
          <a:p>
            <a:pPr marL="0" indent="0">
              <a:buNone/>
            </a:pPr>
            <a:r>
              <a:rPr lang="en-US" sz="3600" b="1" u="sng" dirty="0">
                <a:solidFill>
                  <a:schemeClr val="accent1"/>
                </a:solidFill>
              </a:rPr>
              <a:t>Bit</a:t>
            </a:r>
            <a:r>
              <a:rPr lang="en-US" sz="3600" dirty="0">
                <a:solidFill>
                  <a:schemeClr val="accent1"/>
                </a:solidFill>
              </a:rPr>
              <a:t>: a bit is a one digit; either 1 or 0</a:t>
            </a:r>
          </a:p>
          <a:p>
            <a:pPr marL="0" indent="0">
              <a:buNone/>
            </a:pPr>
            <a:r>
              <a:rPr lang="en-US" sz="3600" b="1" u="sng" dirty="0">
                <a:solidFill>
                  <a:schemeClr val="accent1"/>
                </a:solidFill>
              </a:rPr>
              <a:t>Byte</a:t>
            </a:r>
            <a:r>
              <a:rPr lang="en-US" sz="3600" dirty="0">
                <a:solidFill>
                  <a:schemeClr val="accent1"/>
                </a:solidFill>
              </a:rPr>
              <a:t>: a byte is 8 bits</a:t>
            </a:r>
          </a:p>
          <a:p>
            <a:pPr marL="0" indent="0">
              <a:buNone/>
            </a:pPr>
            <a:r>
              <a:rPr lang="en-US" sz="3600" b="1" u="sng" dirty="0">
                <a:solidFill>
                  <a:schemeClr val="accent1"/>
                </a:solidFill>
              </a:rPr>
              <a:t>Octet</a:t>
            </a:r>
            <a:r>
              <a:rPr lang="en-US" sz="3600" dirty="0">
                <a:solidFill>
                  <a:schemeClr val="accent1"/>
                </a:solidFill>
              </a:rPr>
              <a:t>: An octet is made of 8 bits. 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The terms byte and octet are completely interchangeable.</a:t>
            </a:r>
          </a:p>
          <a:p>
            <a:pPr marL="0" indent="0">
              <a:buNone/>
            </a:pPr>
            <a:r>
              <a:rPr lang="en-US" sz="3600" b="1" u="sng" dirty="0">
                <a:solidFill>
                  <a:schemeClr val="accent1"/>
                </a:solidFill>
              </a:rPr>
              <a:t>Network Address or IP Networks</a:t>
            </a:r>
            <a:r>
              <a:rPr lang="en-US" sz="3600" dirty="0">
                <a:solidFill>
                  <a:schemeClr val="accent1"/>
                </a:solidFill>
              </a:rPr>
              <a:t>:  It’s the designation used in routing to send packets to a remote network.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IP networks are groups of IP addresses within similar values.</a:t>
            </a:r>
          </a:p>
        </p:txBody>
      </p:sp>
    </p:spTree>
    <p:extLst>
      <p:ext uri="{BB962C8B-B14F-4D97-AF65-F5344CB8AC3E}">
        <p14:creationId xmlns:p14="http://schemas.microsoft.com/office/powerpoint/2010/main" val="3952458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BAB7-D072-4254-B7D0-4BDD03C4B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6- </a:t>
            </a:r>
            <a:r>
              <a:rPr lang="en-US" sz="5400" b="1" dirty="0">
                <a:solidFill>
                  <a:srgbClr val="FF0000"/>
                </a:solidFill>
              </a:rPr>
              <a:t>Fundamentals of IPv6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1F5AE-6365-4DC5-A300-0FB197613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accent1"/>
                </a:solidFill>
              </a:rPr>
              <a:t>IPv6 addressing and Subnetting</a:t>
            </a:r>
          </a:p>
          <a:p>
            <a:r>
              <a:rPr lang="en-US" sz="4400" dirty="0">
                <a:solidFill>
                  <a:schemeClr val="accent1"/>
                </a:solidFill>
              </a:rPr>
              <a:t>IPv6 Configurations for routers </a:t>
            </a:r>
          </a:p>
          <a:p>
            <a:r>
              <a:rPr lang="en-US" sz="4400" dirty="0">
                <a:solidFill>
                  <a:schemeClr val="accent1"/>
                </a:solidFill>
              </a:rPr>
              <a:t>IPv6 configurations for hosts </a:t>
            </a:r>
          </a:p>
          <a:p>
            <a:r>
              <a:rPr lang="en-US" sz="4400" dirty="0">
                <a:solidFill>
                  <a:schemeClr val="accent1"/>
                </a:solidFill>
              </a:rPr>
              <a:t>IPv6 routing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2089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01D47-02F0-4B39-A34D-9E5DCC378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297"/>
            <a:ext cx="10515600" cy="578069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IPv4 and Routing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7B6E0-6938-4ACE-9981-57E69F8C7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1793"/>
            <a:ext cx="10515600" cy="60381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FF0000"/>
                </a:solidFill>
              </a:rPr>
              <a:t>IP address Classes</a:t>
            </a:r>
            <a:r>
              <a:rPr lang="en-US" sz="3200" dirty="0">
                <a:solidFill>
                  <a:schemeClr val="accent1"/>
                </a:solidFill>
              </a:rPr>
              <a:t>: Class A- Class B and Class C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There are five classes of IP addresses.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Only three are used to assign unicast addresses to end devices.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There are billions of IP addresses in the IPv4 address space: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FF0000"/>
                </a:solidFill>
              </a:rPr>
              <a:t>Class A: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The largest grouping of address with 126 IP networks assigned to it.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Each IP network in  Class A hold 16 million IP addresses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Class A range is 1-126. ( 1.0.0.0 to 127.255.255.255</a:t>
            </a:r>
            <a:r>
              <a:rPr lang="en-US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5924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9D5B0-2EF1-43B3-B7F5-305047EC1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452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IPv4 and Routing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9DDAD-C544-42AA-8A87-D5B2CE3CD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4108"/>
            <a:ext cx="10515600" cy="48628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Class B: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Class B range is 128-191 (128.0.0 to 191.255.255.255)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Each Class B IP networks contains more than 65,000 IP addresses for each network.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Class C: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Class C range is 192-233 (192.0.0.0 to 233.255.255.255)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Each Class C IP networks contains 256 (254) IP addresses.</a:t>
            </a:r>
          </a:p>
        </p:txBody>
      </p:sp>
    </p:spTree>
    <p:extLst>
      <p:ext uri="{BB962C8B-B14F-4D97-AF65-F5344CB8AC3E}">
        <p14:creationId xmlns:p14="http://schemas.microsoft.com/office/powerpoint/2010/main" val="9717730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39754-CEE5-4AF1-A241-6C843DF99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7373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Review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50E7F-2969-4F93-90AF-397376672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8663"/>
            <a:ext cx="10515600" cy="5098300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What is an IP subnet? What is its value?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Create a diagram of a basic IPv4 routing process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What are the classes of IP networks?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Define an IP packet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Define IP forwarding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What is the number of IP addresses available to Class A and B?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/>
                </a:solidFill>
              </a:rPr>
              <a:t>Define IPv4 addressing. What is its significance?</a:t>
            </a:r>
          </a:p>
        </p:txBody>
      </p:sp>
    </p:spTree>
    <p:extLst>
      <p:ext uri="{BB962C8B-B14F-4D97-AF65-F5344CB8AC3E}">
        <p14:creationId xmlns:p14="http://schemas.microsoft.com/office/powerpoint/2010/main" val="7322937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262A2-5477-43CE-8DAE-4094C3E53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296"/>
            <a:ext cx="10515600" cy="592387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Switches and Ethernet 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9EDB2-2B80-4474-B7A7-5A52A079E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93683"/>
            <a:ext cx="10515600" cy="6063021"/>
          </a:xfrm>
        </p:spPr>
        <p:txBody>
          <a:bodyPr/>
          <a:lstStyle/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Ethernet switch: </a:t>
            </a:r>
            <a:r>
              <a:rPr lang="en-US" sz="3600" dirty="0">
                <a:solidFill>
                  <a:schemeClr val="accent1"/>
                </a:solidFill>
              </a:rPr>
              <a:t>It’s responsible for moving from one port to another.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Hub: A central point where devices send frames to communicate with each other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Issues with HUB: 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It sends electrical signal to all ports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Collision of multiple devices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Devices have to take turns before sending signals.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Hubs share bandwidth, but switches don’t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7893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D1757-D766-4100-BEAE-8A4241B61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594"/>
            <a:ext cx="10515600" cy="63587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Switches and Ethernet LANs cont’d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837C1-E47A-428A-9AA8-9EB809B01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5320"/>
            <a:ext cx="10515600" cy="564518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Hub Example: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24B6B2-176B-414B-A979-CC6639AE8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66252"/>
            <a:ext cx="8148759" cy="373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125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EFA6E-A8C0-412A-B7D1-6DF7EED9F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318"/>
            <a:ext cx="10515600" cy="50975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Switches and Ethernet LANs cont’d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9B57C-0D8E-420B-A35E-40DD6AE08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0622"/>
            <a:ext cx="10515600" cy="6306772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Bridge: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A software based networking device that connects one LAN to another that uses the same protocol 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A networking device that connects two separate networks.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Bridge breaks up </a:t>
            </a:r>
            <a:r>
              <a:rPr lang="en-US" sz="3600" b="1" u="sng" dirty="0">
                <a:solidFill>
                  <a:schemeClr val="accent1"/>
                </a:solidFill>
              </a:rPr>
              <a:t>collision domains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F5BD14-57D6-41F0-ABC7-BAF74F731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19" y="4009698"/>
            <a:ext cx="5207000" cy="193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4306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9245E-3D9A-40C5-A2D8-5ED71E3B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140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Switches and Ethernet LANs cont’d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EE7D5-463F-488B-B879-B384F138A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3188"/>
            <a:ext cx="10515600" cy="5918961"/>
          </a:xfrm>
        </p:spPr>
        <p:txBody>
          <a:bodyPr/>
          <a:lstStyle/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LAN Switch: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Works like Bridges but it is more efficient and faster.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It’s main purpose is to make LANs work better.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It forwards frames from one port to another 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It learns, stores and reads and forwards frames based on MAC address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E7D15B-1F26-4A1F-A59D-9940C1AC2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20" y="4391342"/>
            <a:ext cx="5832224" cy="186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5270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F066F-1D3D-46BF-80C5-B422F8E8C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438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Switches and Ethernet LANs cont’d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DA538-9C20-4CF2-81E0-2B76B8640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2237"/>
            <a:ext cx="10515600" cy="511472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In the diagram below, computer B sent a frame with the destination address AAA.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LAN switch receives the frame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Looks for the location of MAC address AAA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Address table tells the switch the MAC address is located via output Fa2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It then moves the frames towards output Fa2.</a:t>
            </a:r>
            <a:br>
              <a:rPr lang="en-US" sz="3600" dirty="0">
                <a:solidFill>
                  <a:schemeClr val="accent1"/>
                </a:solidFill>
              </a:rPr>
            </a:br>
            <a:r>
              <a:rPr lang="en-US" sz="3600" dirty="0">
                <a:solidFill>
                  <a:srgbClr val="FF0000"/>
                </a:solidFill>
              </a:rPr>
              <a:t>An example in the next slide</a:t>
            </a:r>
          </a:p>
        </p:txBody>
      </p:sp>
    </p:spTree>
    <p:extLst>
      <p:ext uri="{BB962C8B-B14F-4D97-AF65-F5344CB8AC3E}">
        <p14:creationId xmlns:p14="http://schemas.microsoft.com/office/powerpoint/2010/main" val="41152266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9E0C5-7D13-4AA8-B61D-24BAD1ADF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402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Switches and Ethernet LANs cont’d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00225-5AF7-4A7A-914B-37765A22D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8663"/>
            <a:ext cx="10515600" cy="50983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 of the LAN Switch MAC Address table: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EE6BDB-5C51-48B4-AC43-09F4106B6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56" y="1806897"/>
            <a:ext cx="8875703" cy="379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3489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09497-F446-452A-878A-A1EFAEA1A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60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Switches and Ethernet LANs cont’d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81C40-FA0F-459D-9CBD-4154F20E3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7943"/>
            <a:ext cx="10515600" cy="504902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A LAN switch identifies new MAC addresses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It’s storing it in the MAC address table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It listens to every incoming frame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Checks its MAC address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If MAC address is not recorded yet in the MAC address table, it records it</a:t>
            </a:r>
          </a:p>
        </p:txBody>
      </p:sp>
    </p:spTree>
    <p:extLst>
      <p:ext uri="{BB962C8B-B14F-4D97-AF65-F5344CB8AC3E}">
        <p14:creationId xmlns:p14="http://schemas.microsoft.com/office/powerpoint/2010/main" val="235614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6E01E-24A7-4537-A9C7-69E52200C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7- Device Management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8FF55-B461-4918-852F-E9770CF83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accent1"/>
                </a:solidFill>
              </a:rPr>
              <a:t>Protocols Management </a:t>
            </a:r>
          </a:p>
          <a:p>
            <a:r>
              <a:rPr lang="en-US" sz="4400" dirty="0">
                <a:solidFill>
                  <a:schemeClr val="accent1"/>
                </a:solidFill>
              </a:rPr>
              <a:t>Security features </a:t>
            </a:r>
          </a:p>
          <a:p>
            <a:r>
              <a:rPr lang="en-US" sz="4400" dirty="0">
                <a:solidFill>
                  <a:schemeClr val="accent1"/>
                </a:solidFill>
              </a:rPr>
              <a:t>IOS management </a:t>
            </a:r>
          </a:p>
        </p:txBody>
      </p:sp>
    </p:spTree>
    <p:extLst>
      <p:ext uri="{BB962C8B-B14F-4D97-AF65-F5344CB8AC3E}">
        <p14:creationId xmlns:p14="http://schemas.microsoft.com/office/powerpoint/2010/main" val="40006158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D8CDD-3598-45AB-9712-B96B7DD8E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133"/>
            <a:ext cx="10515600" cy="39608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Switches and Ethernet LANs cont’d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7C21C-3E82-4E07-AFB1-7A8763576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8221"/>
            <a:ext cx="10515600" cy="6716519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solidFill>
                  <a:srgbClr val="FF0000"/>
                </a:solidFill>
              </a:rPr>
              <a:t>Flooding frames: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</a:rPr>
              <a:t>When a switch receives a frame with a MAC address that is not in the MAC table: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It sends the frame to all the outgoing interfaces.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It floods (broadcast) the outgoing interfaces with frame.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It allows the switch to record new MAC addresses in the its MAC table</a:t>
            </a:r>
            <a:r>
              <a:rPr lang="en-US" sz="3600" dirty="0">
                <a:solidFill>
                  <a:schemeClr val="accent1"/>
                </a:solidFill>
              </a:rPr>
              <a:t>.</a:t>
            </a:r>
          </a:p>
          <a:p>
            <a:pPr marL="0" indent="0">
              <a:buNone/>
            </a:pPr>
            <a:endParaRPr lang="en-US" sz="36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3A6FB-C17C-4662-ABE6-964DA941C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75" y="4204138"/>
            <a:ext cx="7307333" cy="198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0608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C9B0-C037-4DC3-959C-4C9DB907C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6715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Spanning Tree Protocol (STP)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BAC79-FB8D-417E-B79A-93936906A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66563"/>
            <a:ext cx="10515600" cy="628034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</a:rPr>
              <a:t>Spanning Tree Protocol (STP) is a feature a LAN switches.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It allows switches to block certain ports to avoid loop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This feature runs on bridges and switches.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 The specification for STP is IEEE 802.1D. 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Its main purpose is to ensure that you do not create loops when you have redundant paths in your network.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6B6CB2-A749-45EA-9AB8-5E05823B9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331" y="3983421"/>
            <a:ext cx="6942869" cy="242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8022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CE1F2-74DF-4EEC-9F5D-C6AF2C884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328"/>
            <a:ext cx="10515600" cy="1106041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LAN Switch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8ECEC-FE8C-4FC8-855E-EAB0C4DAF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8631"/>
            <a:ext cx="10515600" cy="48683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FF0000"/>
                </a:solidFill>
              </a:rPr>
              <a:t>Switch modes: </a:t>
            </a:r>
            <a:r>
              <a:rPr lang="en-US" sz="3200" dirty="0">
                <a:solidFill>
                  <a:schemeClr val="accent1"/>
                </a:solidFill>
              </a:rPr>
              <a:t>Decide how a frame is handled when it’s received on a switch port.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FF0000"/>
                </a:solidFill>
              </a:rPr>
              <a:t>Latency:</a:t>
            </a:r>
            <a:r>
              <a:rPr lang="en-US" sz="3200" dirty="0">
                <a:solidFill>
                  <a:schemeClr val="accent1"/>
                </a:solidFill>
              </a:rPr>
              <a:t> The time it takes for a frame to be sent out a port once the switch receives it.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</a:rPr>
              <a:t>Three types of switching modes: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Cut-through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Fragment Free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Store-and-forward</a:t>
            </a:r>
          </a:p>
        </p:txBody>
      </p:sp>
    </p:spTree>
    <p:extLst>
      <p:ext uri="{BB962C8B-B14F-4D97-AF65-F5344CB8AC3E}">
        <p14:creationId xmlns:p14="http://schemas.microsoft.com/office/powerpoint/2010/main" val="7234534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30341-E915-418D-A785-DED3DBB1C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22274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LAN Switch Modes cont’d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290EE-8EF0-4578-A54B-C005CE9B1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3909"/>
            <a:ext cx="10515600" cy="5153054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rgbClr val="FF0000"/>
                </a:solidFill>
              </a:rPr>
              <a:t>Cut-Through: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In this mode the switch copies only the DA onto its buffers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It reduces latency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It begins to forward the frame as soon as it reads the DA.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It looks up the hardware DA in the MAC table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It determines the outgoing interface then proceeds to forward the frame</a:t>
            </a:r>
            <a:r>
              <a:rPr lang="en-US" dirty="0"/>
              <a:t>.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This mode doesn’t check the quality of FCS</a:t>
            </a:r>
          </a:p>
        </p:txBody>
      </p:sp>
    </p:spTree>
    <p:extLst>
      <p:ext uri="{BB962C8B-B14F-4D97-AF65-F5344CB8AC3E}">
        <p14:creationId xmlns:p14="http://schemas.microsoft.com/office/powerpoint/2010/main" val="23409841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3211C-46D8-476F-945C-AF2313A07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861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LAN Switch Modes cont’d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788BE-A060-4C2F-9F19-1856C322A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3738"/>
            <a:ext cx="10515600" cy="5489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Store-and-Forward: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In this mode the LAN switch copies the entire frame onto its buffer.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Latency through the switch varies depending on the frame length.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Frame is discarded: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if contains CRC error.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if it’s too short (less then 64 bytes)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if it’s too long (more than 1518 bytes)</a:t>
            </a:r>
          </a:p>
        </p:txBody>
      </p:sp>
    </p:spTree>
    <p:extLst>
      <p:ext uri="{BB962C8B-B14F-4D97-AF65-F5344CB8AC3E}">
        <p14:creationId xmlns:p14="http://schemas.microsoft.com/office/powerpoint/2010/main" val="21238339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AA597-619D-4E2B-9CCC-D4244CD33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437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LAN Switch Modes cont’d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FF2AA-DC87-4D6A-B7B6-08C9949E0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9504"/>
            <a:ext cx="10515600" cy="51574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Fragment-Free: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In this mode the switch waits for the collision window (64 bytes) to pass before forwarding the frame.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If packet has an error, it almost always occurs within the first 64 bytes.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Each frame will be checked into the data field to make sure no error has occurred.</a:t>
            </a:r>
          </a:p>
        </p:txBody>
      </p:sp>
    </p:spTree>
    <p:extLst>
      <p:ext uri="{BB962C8B-B14F-4D97-AF65-F5344CB8AC3E}">
        <p14:creationId xmlns:p14="http://schemas.microsoft.com/office/powerpoint/2010/main" val="8543938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8C28D-3452-4B67-A06A-75E40874D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96874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Ethernet LANs Terminology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A2764-06E9-4552-9E77-8EE4AA31E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5930"/>
            <a:ext cx="10515600" cy="5833241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To understand Ethernet LANs design, it is important to understand the meaning of the following LAN terms: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Collision Domains: 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A network segment where collision can occur.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A network segment connected by a shared medium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B501AD-6D0E-4422-A466-C7F3A2614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835" y="3957145"/>
            <a:ext cx="8105775" cy="275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1900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92633-BB4F-41F9-ACD1-3496A0264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Ethernet LANs Terminology cont’d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0968C-1C35-4D2B-945A-6F43C74D5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1696"/>
            <a:ext cx="10515600" cy="5896303"/>
          </a:xfrm>
        </p:spPr>
        <p:txBody>
          <a:bodyPr/>
          <a:lstStyle/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Broadcast Domains: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Logical division of a network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A group of hosts where a frame can be flooded from a single host.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Example of Broadcast domains: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7BDD49-057E-4BF8-86A0-7172563FE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020" y="3909847"/>
            <a:ext cx="5486400" cy="287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769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17D60-14F9-4257-B99A-92BFAD880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75534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Switch 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53ADA-7D2E-4CFF-BDD2-3A22DFBE7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6974"/>
            <a:ext cx="10515600" cy="56047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accent1"/>
                </a:solidFill>
              </a:rPr>
              <a:t>Access port: </a:t>
            </a:r>
            <a:r>
              <a:rPr lang="en-US" sz="3600" dirty="0">
                <a:solidFill>
                  <a:schemeClr val="accent1"/>
                </a:solidFill>
              </a:rPr>
              <a:t>A port that belongs to one specific VLAN.</a:t>
            </a:r>
          </a:p>
          <a:p>
            <a:pPr marL="0" indent="0">
              <a:buNone/>
            </a:pPr>
            <a:r>
              <a:rPr lang="en-US" sz="3600" b="1" dirty="0">
                <a:solidFill>
                  <a:schemeClr val="accent1"/>
                </a:solidFill>
              </a:rPr>
              <a:t>Trunk port: </a:t>
            </a:r>
            <a:r>
              <a:rPr lang="en-US" sz="3600" dirty="0">
                <a:solidFill>
                  <a:schemeClr val="accent1"/>
                </a:solidFill>
              </a:rPr>
              <a:t>A port that carries multiple VLANs.</a:t>
            </a:r>
          </a:p>
          <a:p>
            <a:pPr marL="0" indent="0">
              <a:buNone/>
            </a:pPr>
            <a:r>
              <a:rPr lang="en-US" sz="3600" b="1" dirty="0">
                <a:solidFill>
                  <a:schemeClr val="accent1"/>
                </a:solidFill>
              </a:rPr>
              <a:t>Trunk link: </a:t>
            </a:r>
            <a:r>
              <a:rPr lang="en-US" sz="3600" dirty="0">
                <a:solidFill>
                  <a:schemeClr val="accent1"/>
                </a:solidFill>
              </a:rPr>
              <a:t>A trunk link is a 100 or 1000Mbps point-to-point link between two switches, between a switch and router, or between a switch and server. 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It carries traffic of multiple VLANs— from 1 to 4094 at a time</a:t>
            </a:r>
          </a:p>
          <a:p>
            <a:pPr marL="0" indent="0">
              <a:buNone/>
            </a:pPr>
            <a:r>
              <a:rPr lang="en-US" sz="3600" b="1" dirty="0">
                <a:solidFill>
                  <a:schemeClr val="accent1"/>
                </a:solidFill>
              </a:rPr>
              <a:t>VLAN </a:t>
            </a:r>
            <a:r>
              <a:rPr lang="en-US" sz="3600" b="1" dirty="0" err="1">
                <a:solidFill>
                  <a:schemeClr val="accent1"/>
                </a:solidFill>
              </a:rPr>
              <a:t>Trunking</a:t>
            </a:r>
            <a:r>
              <a:rPr lang="en-US" sz="3600" b="1" dirty="0">
                <a:solidFill>
                  <a:schemeClr val="accent1"/>
                </a:solidFill>
              </a:rPr>
              <a:t> Protocol: </a:t>
            </a:r>
            <a:r>
              <a:rPr lang="en-US" sz="3600" dirty="0">
                <a:solidFill>
                  <a:schemeClr val="accent1"/>
                </a:solidFill>
              </a:rPr>
              <a:t>It’s a protocol that allows switches to identify which frames belong to which VLANs.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16117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3D985-205F-4CD0-A5E4-552CC6E76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714"/>
            <a:ext cx="10515600" cy="55732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Switch ports cont’d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05EF1-283D-4BA3-8021-3ED0E0C0C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6141"/>
            <a:ext cx="10515600" cy="5450822"/>
          </a:xfrm>
        </p:spPr>
        <p:txBody>
          <a:bodyPr/>
          <a:lstStyle/>
          <a:p>
            <a:pPr marL="0" indent="0">
              <a:buNone/>
            </a:pPr>
            <a:r>
              <a:rPr lang="en-US" sz="3600" b="1" dirty="0">
                <a:solidFill>
                  <a:schemeClr val="accent1"/>
                </a:solidFill>
              </a:rPr>
              <a:t>Inter-Switch Link (ISL): 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This is a Cisco proprietary protocol that allows VLANs to be multiplexed over a trunk link through an external encapsulation method (ISL).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 It allows the switch to identify the VLAN membership of a frame over the trunked link. 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It maintains VLANs in Ethernet frames between switches and routers.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227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C57D7-3D40-4543-BC59-64140D973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Chapter -1 Networking Fundamentals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6E2D0-2F8B-4469-8C46-1EF79EB12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400" dirty="0">
                <a:solidFill>
                  <a:schemeClr val="accent1"/>
                </a:solidFill>
              </a:rPr>
              <a:t>TCP/IP: Transmission Control Protocol/Internet Protocol</a:t>
            </a:r>
          </a:p>
          <a:p>
            <a:r>
              <a:rPr lang="en-US" sz="4400" dirty="0">
                <a:solidFill>
                  <a:schemeClr val="accent1"/>
                </a:solidFill>
              </a:rPr>
              <a:t>The suite of TCP/IP is known by several names.</a:t>
            </a:r>
          </a:p>
          <a:p>
            <a:r>
              <a:rPr lang="en-US" sz="4400" dirty="0">
                <a:solidFill>
                  <a:schemeClr val="accent1"/>
                </a:solidFill>
              </a:rPr>
              <a:t>Department of Defense(DOD) model,</a:t>
            </a:r>
          </a:p>
          <a:p>
            <a:r>
              <a:rPr lang="en-US" sz="4400" dirty="0">
                <a:solidFill>
                  <a:schemeClr val="accent1"/>
                </a:solidFill>
              </a:rPr>
              <a:t>Internet model </a:t>
            </a:r>
          </a:p>
          <a:p>
            <a:r>
              <a:rPr lang="en-US" sz="4400" dirty="0">
                <a:solidFill>
                  <a:schemeClr val="accent1"/>
                </a:solidFill>
              </a:rPr>
              <a:t>Originally started life  as TCP in the 1970s</a:t>
            </a:r>
          </a:p>
          <a:p>
            <a:r>
              <a:rPr lang="en-US" sz="4400" dirty="0">
                <a:solidFill>
                  <a:schemeClr val="accent1"/>
                </a:solidFill>
              </a:rPr>
              <a:t>The predominant protocols in the stack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5685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A9A21-83E8-44EA-BB5B-2119DDF2A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1774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Ethernet LANs Terminology cont’d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C06C8-83E6-41AB-8B60-7C8618EC2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40828"/>
            <a:ext cx="10515600" cy="5336135"/>
          </a:xfrm>
        </p:spPr>
        <p:txBody>
          <a:bodyPr/>
          <a:lstStyle/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Virtual LANs : VLAN</a:t>
            </a:r>
          </a:p>
          <a:p>
            <a:pPr marL="0" indent="0">
              <a:buNone/>
            </a:pPr>
            <a:r>
              <a:rPr lang="en-US" sz="3600" b="1" dirty="0">
                <a:solidFill>
                  <a:schemeClr val="accent1"/>
                </a:solidFill>
              </a:rPr>
              <a:t>A VLAN: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is where a group of devices are part of the same broadcast domain.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Can group several broadcast domains into multiple logical subnets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A logical grouping of users by functions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Increases the number of broadcast domains while decreasing their size.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7975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DAA52-1291-46D8-AA46-8AA08E4FF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1077"/>
            <a:ext cx="10515600" cy="49398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Virtual LANs : VLAN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0D175-2928-49C6-9324-CCBF2C7B8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1641"/>
            <a:ext cx="10515600" cy="5525322"/>
          </a:xfrm>
        </p:spPr>
        <p:txBody>
          <a:bodyPr/>
          <a:lstStyle/>
          <a:p>
            <a:r>
              <a:rPr lang="en-US" dirty="0"/>
              <a:t>Example of VLANs: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11CE0-E7AD-45F6-9797-18EF041E4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48" y="1208690"/>
            <a:ext cx="10752083" cy="461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5572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B6C74-E5B9-424D-BEF5-E06781C5C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683"/>
            <a:ext cx="10515600" cy="600354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VLAN Membership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B0C5D-CE0A-4885-8042-08E22EB15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3035"/>
            <a:ext cx="10515600" cy="542392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accent1"/>
                </a:solidFill>
              </a:rPr>
              <a:t>Static VLANs: </a:t>
            </a:r>
            <a:r>
              <a:rPr lang="en-US" sz="3600" dirty="0">
                <a:solidFill>
                  <a:schemeClr val="accent1"/>
                </a:solidFill>
              </a:rPr>
              <a:t>They are often created by an administrator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Static VLANs are assigned to one or more switch ports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We can configure each switch port with a VLAN membership.</a:t>
            </a:r>
          </a:p>
          <a:p>
            <a:pPr marL="0" indent="0">
              <a:buNone/>
            </a:pPr>
            <a:r>
              <a:rPr lang="en-US" sz="3600" b="1" dirty="0">
                <a:solidFill>
                  <a:schemeClr val="accent1"/>
                </a:solidFill>
              </a:rPr>
              <a:t>Dynamic VLANs: </a:t>
            </a:r>
            <a:r>
              <a:rPr lang="en-US" sz="3600" dirty="0">
                <a:solidFill>
                  <a:schemeClr val="accent1"/>
                </a:solidFill>
              </a:rPr>
              <a:t>Ability of switch to automatically assign a VLAN to a port based on VLAN assignment on hardware addresses.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Dynamic VLAN makes management and configuration easier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03806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F6621-FAC1-4B9C-8947-ED6885614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91671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Native VLAN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2A3EC-8922-4F3C-AC80-13114D165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7882"/>
            <a:ext cx="10515600" cy="56390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By default, native VLAN is VLAN 1 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The only VLAN that is not tagged in a trunk port 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Native VLAN frames a transmitted unchanged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802.1Q:</a:t>
            </a:r>
            <a:r>
              <a:rPr lang="en-US" sz="3600" dirty="0">
                <a:solidFill>
                  <a:schemeClr val="accent1"/>
                </a:solidFill>
              </a:rPr>
              <a:t> Is a tagging protocol that allows VLANs to communicate.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It’s also called Dot1q.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C7AE6-4179-43B7-B4E8-7C174BDCD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72" y="4182371"/>
            <a:ext cx="8499438" cy="162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3146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EC33D-D166-4C38-845E-C9B8A094D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38916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LAN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68B52-76E3-400B-BD3B-FB70D121C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1186"/>
            <a:ext cx="10515600" cy="4997669"/>
          </a:xfrm>
        </p:spPr>
        <p:txBody>
          <a:bodyPr/>
          <a:lstStyle/>
          <a:p>
            <a:pPr marL="0" indent="0">
              <a:buNone/>
            </a:pPr>
            <a:r>
              <a:rPr lang="en-US" sz="3600" b="1" dirty="0">
                <a:solidFill>
                  <a:schemeClr val="accent1"/>
                </a:solidFill>
              </a:rPr>
              <a:t>LAN is composed of: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Core Switch ( Core Layer): Provides high speed rates of forwarding.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Distribution switch (Distribution Layer): Allows access switches to communicate with each other.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Access Switch  ( Access Layer): It connects the end user devices.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5152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3F605-8C1E-44FF-94F2-229BCB2A2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5192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LAN design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9F9BE-9B87-4A9B-A4E2-0E27F9488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1697"/>
            <a:ext cx="10515600" cy="5215266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Example of campus LAN design 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C2801B-1A06-4436-9B8A-C7110B50D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38" y="1613010"/>
            <a:ext cx="9603828" cy="465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8085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D1981-7888-4D86-807E-8D2254A1F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8254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Review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6D10F-5A13-4BE5-925C-79DE13F0E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9503"/>
            <a:ext cx="10515600" cy="515746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What is the result of segmenting a network with a bridge?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What is a Virtual LAN?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What is the difference between Hub, Bridge and LAN switch?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What is a collision  Domain? A Broadcast Domain?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Design a campus LAN connection 2 adjacent buildings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What are the layers of a LAN switch design?</a:t>
            </a:r>
          </a:p>
        </p:txBody>
      </p:sp>
    </p:spTree>
    <p:extLst>
      <p:ext uri="{BB962C8B-B14F-4D97-AF65-F5344CB8AC3E}">
        <p14:creationId xmlns:p14="http://schemas.microsoft.com/office/powerpoint/2010/main" val="64495682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A62E8-F213-4F22-BADE-A7C135ECA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20262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Cisco LAN switch configurations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775DB-7232-404C-B2B9-2C237D34D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5159"/>
            <a:ext cx="10515600" cy="580696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Cisco offers a bunch of hardware products from switches to routers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The are equipped with LEDs that provides visual information about the switch status.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Most Cisco switches will have the following LEDs: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SYST: Status of the system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RPS: Redundant Power Supply. 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STAT: Status. When it’s green, the console is on 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DUPLX: Duplex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SPEED: Speed </a:t>
            </a:r>
          </a:p>
        </p:txBody>
      </p:sp>
    </p:spTree>
    <p:extLst>
      <p:ext uri="{BB962C8B-B14F-4D97-AF65-F5344CB8AC3E}">
        <p14:creationId xmlns:p14="http://schemas.microsoft.com/office/powerpoint/2010/main" val="104646222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DF472-CC74-4B6A-9FEC-36E8EDD0E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084"/>
            <a:ext cx="10515600" cy="54653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Cisco LAN switch configurations cont’d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5CCCD-03A2-45DB-A359-ACADAE1EF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0622"/>
            <a:ext cx="10515600" cy="6264164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</a:rPr>
              <a:t>MODE button: Check for STAT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Port/Interface: Port status.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Cisco LAN switches are equipped with an OPS called IOS which allows Network operators to interact with the device.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The IOS has an interface is called CLI or Command Line Interface.</a:t>
            </a:r>
          </a:p>
          <a:p>
            <a:pPr marL="0" indent="0">
              <a:buNone/>
            </a:pPr>
            <a:endParaRPr lang="en-US" sz="36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A16869-A786-4473-844F-D05FE3275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13" y="4641222"/>
            <a:ext cx="7252137" cy="167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244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4CC49-15D5-42C0-8C43-EAE755AE3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084"/>
            <a:ext cx="10515600" cy="59695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Cisco LAN switch configurations cont’d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B4F22-F5BE-4C41-82EE-DF9061A11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62000"/>
            <a:ext cx="10515600" cy="6138041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solidFill>
                  <a:schemeClr val="accent1"/>
                </a:solidFill>
              </a:rPr>
              <a:t>There are three ways to access a LAN switch’s CLI: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Console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Telnet 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Secure Shell (SSH) which is a protocol that provides remote access to a network device.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80F4D3-F841-488F-B0E4-42225F443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020" y="3636579"/>
            <a:ext cx="5029200" cy="245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00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37336</TotalTime>
  <Words>8624</Words>
  <Application>Microsoft Office PowerPoint</Application>
  <PresentationFormat>Widescreen</PresentationFormat>
  <Paragraphs>1113</Paragraphs>
  <Slides>171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171</vt:i4>
      </vt:variant>
    </vt:vector>
  </HeadingPairs>
  <TitlesOfParts>
    <vt:vector size="175" baseType="lpstr">
      <vt:lpstr>Arial</vt:lpstr>
      <vt:lpstr>Calibri</vt:lpstr>
      <vt:lpstr>Calibri Light</vt:lpstr>
      <vt:lpstr>Office Theme</vt:lpstr>
      <vt:lpstr>PowerPoint Presentation</vt:lpstr>
      <vt:lpstr>                                  Agenda</vt:lpstr>
      <vt:lpstr>2- Ethernet LANs implementation</vt:lpstr>
      <vt:lpstr>3- IPv4 and Subnetting</vt:lpstr>
      <vt:lpstr>4- IPv4 Configurations </vt:lpstr>
      <vt:lpstr>5- Access Control Lists and Network Address Translation</vt:lpstr>
      <vt:lpstr>6- Fundamentals of IPv6</vt:lpstr>
      <vt:lpstr>7- Device Management </vt:lpstr>
      <vt:lpstr>Chapter -1 Networking Fundamentals</vt:lpstr>
      <vt:lpstr>TCP/IP</vt:lpstr>
      <vt:lpstr>OSI and TCP/IP models</vt:lpstr>
      <vt:lpstr>OSI and TCP/IP models cont’d</vt:lpstr>
      <vt:lpstr>OSI and TCP/IP models cont’d</vt:lpstr>
      <vt:lpstr>OSI and TCP/IP models cont’d</vt:lpstr>
      <vt:lpstr>OSI and TCP/IP models cont’d</vt:lpstr>
      <vt:lpstr>TCP/IP Cont’d</vt:lpstr>
      <vt:lpstr>TCP Connections(Three-Way-Handshake)</vt:lpstr>
      <vt:lpstr>Five Steps TCP/IP Data Delivery process</vt:lpstr>
      <vt:lpstr>Review Questions on TCP/IP</vt:lpstr>
      <vt:lpstr>Network Topology</vt:lpstr>
      <vt:lpstr>BUS Topology</vt:lpstr>
      <vt:lpstr>Ring topology</vt:lpstr>
      <vt:lpstr>Star topology</vt:lpstr>
      <vt:lpstr>Mesh topology</vt:lpstr>
      <vt:lpstr>Tree topology </vt:lpstr>
      <vt:lpstr>Hybrid Topology </vt:lpstr>
      <vt:lpstr>Review Questions</vt:lpstr>
      <vt:lpstr>Switching</vt:lpstr>
      <vt:lpstr>Ethernet LANs</vt:lpstr>
      <vt:lpstr>Ethernet LANs Cont’d</vt:lpstr>
      <vt:lpstr>Ethernet LANs Cont’d</vt:lpstr>
      <vt:lpstr>Ethernet transmission fundamentals </vt:lpstr>
      <vt:lpstr>Ethernet transmission Cont’d</vt:lpstr>
      <vt:lpstr>Ethernet cont’d</vt:lpstr>
      <vt:lpstr>Ethernet LANs Cont’d</vt:lpstr>
      <vt:lpstr>Ethernet Frame</vt:lpstr>
      <vt:lpstr>Ethernet frame</vt:lpstr>
      <vt:lpstr>Ethernet frame</vt:lpstr>
      <vt:lpstr>Ethernet frame cont’d</vt:lpstr>
      <vt:lpstr>Ethernet Link types</vt:lpstr>
      <vt:lpstr>Straight-Through Cable</vt:lpstr>
      <vt:lpstr>Cross-over cable</vt:lpstr>
      <vt:lpstr>Review questions</vt:lpstr>
      <vt:lpstr>Wide Area Network ( WAN)</vt:lpstr>
      <vt:lpstr>Ethernet WANs</vt:lpstr>
      <vt:lpstr>Ethernet WANs cont’d </vt:lpstr>
      <vt:lpstr>Ethernet WANs cont’d</vt:lpstr>
      <vt:lpstr>Ethernet WANs cont’d</vt:lpstr>
      <vt:lpstr>Review Questions:</vt:lpstr>
      <vt:lpstr>Wireless LAN</vt:lpstr>
      <vt:lpstr>Wireless LAN (WLAN) cont’d</vt:lpstr>
      <vt:lpstr>Spread Spectrum Technology</vt:lpstr>
      <vt:lpstr>Spread Spectrum Technology con’td</vt:lpstr>
      <vt:lpstr>DSS Channel Setup</vt:lpstr>
      <vt:lpstr>802.11 topologies</vt:lpstr>
      <vt:lpstr>802.11 topologies cont’d</vt:lpstr>
      <vt:lpstr>802.11 topologies cont’d</vt:lpstr>
      <vt:lpstr>802.11 Services </vt:lpstr>
      <vt:lpstr>802.11 Services cont’d</vt:lpstr>
      <vt:lpstr>802.11 Services cont’d</vt:lpstr>
      <vt:lpstr>802.11b</vt:lpstr>
      <vt:lpstr>802.11a</vt:lpstr>
      <vt:lpstr>Security Fundamentals for WLANs.</vt:lpstr>
      <vt:lpstr>Extensible Authentication Protocol (EAP)</vt:lpstr>
      <vt:lpstr>Review questions:</vt:lpstr>
      <vt:lpstr>IPv4 and Routing</vt:lpstr>
      <vt:lpstr>IPv4 and Routing cont’d</vt:lpstr>
      <vt:lpstr>IPv4 and Routing cont’d</vt:lpstr>
      <vt:lpstr>IPv4 Terminology:</vt:lpstr>
      <vt:lpstr>IPv4 and Routing cont’d</vt:lpstr>
      <vt:lpstr>IPv4 and Routing cont’d</vt:lpstr>
      <vt:lpstr>Review Questions</vt:lpstr>
      <vt:lpstr>Switches and Ethernet LANs</vt:lpstr>
      <vt:lpstr>Switches and Ethernet LANs cont’d </vt:lpstr>
      <vt:lpstr>Switches and Ethernet LANs cont’d</vt:lpstr>
      <vt:lpstr>Switches and Ethernet LANs cont’d</vt:lpstr>
      <vt:lpstr>Switches and Ethernet LANs cont’d</vt:lpstr>
      <vt:lpstr>Switches and Ethernet LANs cont’d</vt:lpstr>
      <vt:lpstr>Switches and Ethernet LANs cont’d</vt:lpstr>
      <vt:lpstr>Switches and Ethernet LANs cont’d</vt:lpstr>
      <vt:lpstr>Spanning Tree Protocol (STP)</vt:lpstr>
      <vt:lpstr>LAN Switch Modes</vt:lpstr>
      <vt:lpstr>LAN Switch Modes cont’d</vt:lpstr>
      <vt:lpstr>LAN Switch Modes cont’d</vt:lpstr>
      <vt:lpstr>LAN Switch Modes cont’d</vt:lpstr>
      <vt:lpstr>Ethernet LANs Terminology </vt:lpstr>
      <vt:lpstr>Ethernet LANs Terminology cont’d</vt:lpstr>
      <vt:lpstr>Switch ports</vt:lpstr>
      <vt:lpstr>Switch ports cont’d </vt:lpstr>
      <vt:lpstr>Ethernet LANs Terminology cont’d</vt:lpstr>
      <vt:lpstr>Virtual LANs : VLAN </vt:lpstr>
      <vt:lpstr>VLAN Membership</vt:lpstr>
      <vt:lpstr>Native VLAN</vt:lpstr>
      <vt:lpstr>LAN design</vt:lpstr>
      <vt:lpstr>LAN design cont’d</vt:lpstr>
      <vt:lpstr>Review Questions</vt:lpstr>
      <vt:lpstr>Cisco LAN switch configurations</vt:lpstr>
      <vt:lpstr>Cisco LAN switch configurations cont’d</vt:lpstr>
      <vt:lpstr>Cisco LAN switch configurations cont’d</vt:lpstr>
      <vt:lpstr>Cisco LAN switch configurations cont’d</vt:lpstr>
      <vt:lpstr>Cisco LAN switch configurations cont’d</vt:lpstr>
      <vt:lpstr>Firewalls</vt:lpstr>
      <vt:lpstr>Review Questions </vt:lpstr>
      <vt:lpstr>How to configure an Ethernet Switch?</vt:lpstr>
      <vt:lpstr>How to configure an Ethernet Switch? Cont’d</vt:lpstr>
      <vt:lpstr>How to configure an Ethernet Switch? Cont’d</vt:lpstr>
      <vt:lpstr>Reducing Vulnarabilities </vt:lpstr>
      <vt:lpstr>AAA Authentication Servers </vt:lpstr>
      <vt:lpstr>The Banner Command</vt:lpstr>
      <vt:lpstr>Logging Synchronous Command</vt:lpstr>
      <vt:lpstr>The Exec-Timeout Command</vt:lpstr>
      <vt:lpstr>VLAN and IP address Configurations</vt:lpstr>
      <vt:lpstr>VLAN and IP address Configurations cont’d</vt:lpstr>
      <vt:lpstr>VLAN and IP address Configurations cont’d</vt:lpstr>
      <vt:lpstr>Switch port configuration</vt:lpstr>
      <vt:lpstr>Switch LAN port security</vt:lpstr>
      <vt:lpstr>Review Questions</vt:lpstr>
      <vt:lpstr>IPv4 Sub-netting </vt:lpstr>
      <vt:lpstr>IPv4 Sub-netting cont’d </vt:lpstr>
      <vt:lpstr>IPv4 Sub-netting cont’d </vt:lpstr>
      <vt:lpstr>IPv4 Sub-netting cont’d </vt:lpstr>
      <vt:lpstr>IPv4 Network Classes</vt:lpstr>
      <vt:lpstr>IPv4 Network Classes</vt:lpstr>
      <vt:lpstr>Network and Host IDs concept cont’d</vt:lpstr>
      <vt:lpstr>IPv4 Network Classes- Subnetting formulas</vt:lpstr>
      <vt:lpstr>IPv4 Network Classes cont’d</vt:lpstr>
      <vt:lpstr>Calculate the subnets number</vt:lpstr>
      <vt:lpstr>Addressing requirements </vt:lpstr>
      <vt:lpstr>Review your internetwork design</vt:lpstr>
      <vt:lpstr>Making a network design choice</vt:lpstr>
      <vt:lpstr>Private IP Addresses</vt:lpstr>
      <vt:lpstr>Public IP Network</vt:lpstr>
      <vt:lpstr>Internet community solutions:</vt:lpstr>
      <vt:lpstr>Internet community solutions cont’d</vt:lpstr>
      <vt:lpstr>Network and Host IDs concept:</vt:lpstr>
      <vt:lpstr>Design Implementation</vt:lpstr>
      <vt:lpstr>Review Questions</vt:lpstr>
      <vt:lpstr>Review Questions cont’d</vt:lpstr>
      <vt:lpstr>IPv4 Implementation-Configurations </vt:lpstr>
      <vt:lpstr>Enterprise Router installation</vt:lpstr>
      <vt:lpstr>SOHO Router installation</vt:lpstr>
      <vt:lpstr>SOHO Router installation</vt:lpstr>
      <vt:lpstr>Review Questions</vt:lpstr>
      <vt:lpstr>IP routing</vt:lpstr>
      <vt:lpstr>Route Processing Methods</vt:lpstr>
      <vt:lpstr>Route Processing Methods cont’d </vt:lpstr>
      <vt:lpstr>Route Processing Methods cont’d </vt:lpstr>
      <vt:lpstr>Routing Basics </vt:lpstr>
      <vt:lpstr>IPv6</vt:lpstr>
      <vt:lpstr>IPv6  cont’d</vt:lpstr>
      <vt:lpstr>IPv6 cont’d </vt:lpstr>
      <vt:lpstr>IPv6 cont’d </vt:lpstr>
      <vt:lpstr>IPv6 types of addresses </vt:lpstr>
      <vt:lpstr>Global address</vt:lpstr>
      <vt:lpstr>Link-Local</vt:lpstr>
      <vt:lpstr>Link-Local cont’d</vt:lpstr>
      <vt:lpstr>Unique Local </vt:lpstr>
      <vt:lpstr>Anycast Address</vt:lpstr>
      <vt:lpstr>Multicast Address</vt:lpstr>
      <vt:lpstr>Configuring IPv6 Addressing </vt:lpstr>
      <vt:lpstr>Configuring IPv6 LAN Addresses</vt:lpstr>
      <vt:lpstr>Configuring IPv6 LAN Addresses cont’d </vt:lpstr>
      <vt:lpstr>Configuring IPv6 LAN Addresses cont’d </vt:lpstr>
      <vt:lpstr>Stateless autoconfiguration </vt:lpstr>
      <vt:lpstr>Infrastructure services</vt:lpstr>
      <vt:lpstr>DNS</vt:lpstr>
      <vt:lpstr>DHCP</vt:lpstr>
      <vt:lpstr>Network Time Protocol</vt:lpstr>
      <vt:lpstr>Access Control list</vt:lpstr>
      <vt:lpstr>ACL example</vt:lpstr>
      <vt:lpstr>Review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Technology Prefessional Solutions</dc:title>
  <dc:creator>jean Casimir</dc:creator>
  <cp:lastModifiedBy>jean Casimir</cp:lastModifiedBy>
  <cp:revision>382</cp:revision>
  <dcterms:created xsi:type="dcterms:W3CDTF">2019-04-03T12:29:42Z</dcterms:created>
  <dcterms:modified xsi:type="dcterms:W3CDTF">2019-05-07T17:27:39Z</dcterms:modified>
</cp:coreProperties>
</file>